
<file path=[Content_Types].xml><?xml version="1.0" encoding="utf-8"?>
<Types xmlns="http://schemas.openxmlformats.org/package/2006/content-types">
  <Default Extension="jpeg" ContentType="image/jpeg"/>
  <Default Extension="JPG" ContentType="image/.jpg"/>
  <Default Extension="vml" ContentType="application/vnd.openxmlformats-officedocument.vmlDrawing"/>
  <Default Extension="bin" ContentType="application/vnd.openxmlformats-officedocument.oleObject"/>
  <Default Extension="png" ContentType="image/png"/>
  <Default Extension="wmf" ContentType="image/x-wmf"/>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Override1.xml" ContentType="application/vnd.openxmlformats-officedocument.themeOverride+xml"/>
  <Override PartName="/ppt/theme/themeOverride2.xml" ContentType="application/vnd.openxmlformats-officedocument.themeOverride+xml"/>
  <Override PartName="/ppt/theme/themeOverride3.xml" ContentType="application/vnd.openxmlformats-officedocument.themeOverride+xml"/>
  <Override PartName="/ppt/theme/themeOverride4.xml" ContentType="application/vnd.openxmlformats-officedocument.themeOverride+xml"/>
  <Override PartName="/ppt/theme/themeOverride5.xml" ContentType="application/vnd.openxmlformats-officedocument.themeOverrid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p:sldMasterIdLst>
    <p:sldMasterId id="2147483648" r:id="rId1"/>
    <p:sldMasterId id="2147483661" r:id="rId3"/>
  </p:sldMasterIdLst>
  <p:notesMasterIdLst>
    <p:notesMasterId r:id="rId14"/>
  </p:notesMasterIdLst>
  <p:sldIdLst>
    <p:sldId id="369" r:id="rId4"/>
    <p:sldId id="352" r:id="rId5"/>
    <p:sldId id="370" r:id="rId6"/>
    <p:sldId id="268" r:id="rId7"/>
    <p:sldId id="286" r:id="rId8"/>
    <p:sldId id="376" r:id="rId9"/>
    <p:sldId id="375" r:id="rId10"/>
    <p:sldId id="374" r:id="rId11"/>
    <p:sldId id="298" r:id="rId12"/>
    <p:sldId id="303" r:id="rId13"/>
    <p:sldId id="378" r:id="rId15"/>
    <p:sldId id="379" r:id="rId16"/>
    <p:sldId id="371" r:id="rId17"/>
    <p:sldId id="354" r:id="rId18"/>
    <p:sldId id="381" r:id="rId19"/>
    <p:sldId id="383" r:id="rId20"/>
    <p:sldId id="380" r:id="rId21"/>
    <p:sldId id="382" r:id="rId22"/>
    <p:sldId id="309" r:id="rId23"/>
    <p:sldId id="311" r:id="rId24"/>
    <p:sldId id="384" r:id="rId25"/>
    <p:sldId id="372" r:id="rId26"/>
    <p:sldId id="321" r:id="rId27"/>
    <p:sldId id="325" r:id="rId28"/>
    <p:sldId id="385" r:id="rId29"/>
    <p:sldId id="386" r:id="rId30"/>
    <p:sldId id="387" r:id="rId31"/>
    <p:sldId id="388" r:id="rId32"/>
    <p:sldId id="327" r:id="rId33"/>
    <p:sldId id="389" r:id="rId34"/>
    <p:sldId id="390" r:id="rId35"/>
    <p:sldId id="373" r:id="rId36"/>
    <p:sldId id="339" r:id="rId37"/>
    <p:sldId id="391" r:id="rId38"/>
    <p:sldId id="392" r:id="rId39"/>
    <p:sldId id="393" r:id="rId40"/>
    <p:sldId id="340" r:id="rId41"/>
    <p:sldId id="394" r:id="rId42"/>
    <p:sldId id="336" r:id="rId43"/>
  </p:sldIdLst>
  <p:sldSz cx="12192000" cy="6858000"/>
  <p:notesSz cx="6858000" cy="9144000"/>
  <p:custDataLst>
    <p:tags r:id="rId47"/>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varScale="1">
        <p:scale>
          <a:sx n="71" d="100"/>
          <a:sy n="71" d="100"/>
        </p:scale>
        <p:origin x="110" y="30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7" Type="http://schemas.openxmlformats.org/officeDocument/2006/relationships/tags" Target="tags/tag1.xml"/><Relationship Id="rId46" Type="http://schemas.openxmlformats.org/officeDocument/2006/relationships/tableStyles" Target="tableStyles.xml"/><Relationship Id="rId45" Type="http://schemas.openxmlformats.org/officeDocument/2006/relationships/viewProps" Target="viewProps.xml"/><Relationship Id="rId44" Type="http://schemas.openxmlformats.org/officeDocument/2006/relationships/presProps" Target="presProps.xml"/><Relationship Id="rId43" Type="http://schemas.openxmlformats.org/officeDocument/2006/relationships/slide" Target="slides/slide39.xml"/><Relationship Id="rId42" Type="http://schemas.openxmlformats.org/officeDocument/2006/relationships/slide" Target="slides/slide38.xml"/><Relationship Id="rId41" Type="http://schemas.openxmlformats.org/officeDocument/2006/relationships/slide" Target="slides/slide37.xml"/><Relationship Id="rId40" Type="http://schemas.openxmlformats.org/officeDocument/2006/relationships/slide" Target="slides/slide36.xml"/><Relationship Id="rId4" Type="http://schemas.openxmlformats.org/officeDocument/2006/relationships/slide" Target="slides/slide1.xml"/><Relationship Id="rId39" Type="http://schemas.openxmlformats.org/officeDocument/2006/relationships/slide" Target="slides/slide35.xml"/><Relationship Id="rId38" Type="http://schemas.openxmlformats.org/officeDocument/2006/relationships/slide" Target="slides/slide34.xml"/><Relationship Id="rId37" Type="http://schemas.openxmlformats.org/officeDocument/2006/relationships/slide" Target="slides/slide33.xml"/><Relationship Id="rId36" Type="http://schemas.openxmlformats.org/officeDocument/2006/relationships/slide" Target="slides/slide32.xml"/><Relationship Id="rId35" Type="http://schemas.openxmlformats.org/officeDocument/2006/relationships/slide" Target="slides/slide31.xml"/><Relationship Id="rId34" Type="http://schemas.openxmlformats.org/officeDocument/2006/relationships/slide" Target="slides/slide30.xml"/><Relationship Id="rId33" Type="http://schemas.openxmlformats.org/officeDocument/2006/relationships/slide" Target="slides/slide29.xml"/><Relationship Id="rId32" Type="http://schemas.openxmlformats.org/officeDocument/2006/relationships/slide" Target="slides/slide28.xml"/><Relationship Id="rId31" Type="http://schemas.openxmlformats.org/officeDocument/2006/relationships/slide" Target="slides/slide27.xml"/><Relationship Id="rId30" Type="http://schemas.openxmlformats.org/officeDocument/2006/relationships/slide" Target="slides/slide26.xml"/><Relationship Id="rId3" Type="http://schemas.openxmlformats.org/officeDocument/2006/relationships/slideMaster" Target="slideMasters/slideMaster2.xml"/><Relationship Id="rId29" Type="http://schemas.openxmlformats.org/officeDocument/2006/relationships/slide" Target="slides/slide25.xml"/><Relationship Id="rId28" Type="http://schemas.openxmlformats.org/officeDocument/2006/relationships/slide" Target="slides/slide24.xml"/><Relationship Id="rId27" Type="http://schemas.openxmlformats.org/officeDocument/2006/relationships/slide" Target="slides/slide23.xml"/><Relationship Id="rId26" Type="http://schemas.openxmlformats.org/officeDocument/2006/relationships/slide" Target="slides/slide22.xml"/><Relationship Id="rId25" Type="http://schemas.openxmlformats.org/officeDocument/2006/relationships/slide" Target="slides/slide21.xml"/><Relationship Id="rId24" Type="http://schemas.openxmlformats.org/officeDocument/2006/relationships/slide" Target="slides/slide20.xml"/><Relationship Id="rId23" Type="http://schemas.openxmlformats.org/officeDocument/2006/relationships/slide" Target="slides/slide19.xml"/><Relationship Id="rId22" Type="http://schemas.openxmlformats.org/officeDocument/2006/relationships/slide" Target="slides/slide18.xml"/><Relationship Id="rId21" Type="http://schemas.openxmlformats.org/officeDocument/2006/relationships/slide" Target="slides/slide17.xml"/><Relationship Id="rId20" Type="http://schemas.openxmlformats.org/officeDocument/2006/relationships/slide" Target="slides/slide16.xml"/><Relationship Id="rId2" Type="http://schemas.openxmlformats.org/officeDocument/2006/relationships/theme" Target="theme/theme1.xml"/><Relationship Id="rId19" Type="http://schemas.openxmlformats.org/officeDocument/2006/relationships/slide" Target="slides/slide15.xml"/><Relationship Id="rId18" Type="http://schemas.openxmlformats.org/officeDocument/2006/relationships/slide" Target="slides/slide14.xml"/><Relationship Id="rId17" Type="http://schemas.openxmlformats.org/officeDocument/2006/relationships/slide" Target="slides/slide13.xml"/><Relationship Id="rId16" Type="http://schemas.openxmlformats.org/officeDocument/2006/relationships/slide" Target="slides/slide12.xml"/><Relationship Id="rId15" Type="http://schemas.openxmlformats.org/officeDocument/2006/relationships/slide" Target="slides/slide11.xml"/><Relationship Id="rId14" Type="http://schemas.openxmlformats.org/officeDocument/2006/relationships/notesMaster" Target="notesMasters/notesMaster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5.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6.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7.w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8.w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13.w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14.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A7A54AE-E28B-4533-A456-B756823B96D8}"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530" y="1143000"/>
            <a:ext cx="548694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61BB924-0F29-4611-A8B9-E5E73D232998}"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r>
              <a:rPr lang="zh-CN" altLang="en-US" dirty="0"/>
              <a:t>同质性与变异性  朝鲜</a:t>
            </a:r>
            <a:endParaRPr lang="zh-CN" altLang="en-US" dirty="0"/>
          </a:p>
        </p:txBody>
      </p:sp>
      <p:sp>
        <p:nvSpPr>
          <p:cNvPr id="4" name="灯片编号占位符 3"/>
          <p:cNvSpPr>
            <a:spLocks noGrp="1"/>
          </p:cNvSpPr>
          <p:nvPr>
            <p:ph type="sldNum" sz="quarter" idx="10"/>
          </p:nvPr>
        </p:nvSpPr>
        <p:spPr/>
        <p:txBody>
          <a:bodyPr/>
          <a:lstStyle/>
          <a:p>
            <a:fld id="{91B468E8-3E42-411D-B3A4-41141BE63FBA}" type="slidenum">
              <a:rPr lang="zh-CN" altLang="en-US" smtClean="0"/>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r>
              <a:rPr lang="zh-CN" altLang="en-US" dirty="0"/>
              <a:t>同质性与变异性  朝鲜</a:t>
            </a:r>
            <a:endParaRPr lang="zh-CN" altLang="en-US" dirty="0"/>
          </a:p>
        </p:txBody>
      </p:sp>
      <p:sp>
        <p:nvSpPr>
          <p:cNvPr id="4" name="灯片编号占位符 3"/>
          <p:cNvSpPr>
            <a:spLocks noGrp="1"/>
          </p:cNvSpPr>
          <p:nvPr>
            <p:ph type="sldNum" sz="quarter" idx="10"/>
          </p:nvPr>
        </p:nvSpPr>
        <p:spPr/>
        <p:txBody>
          <a:bodyPr/>
          <a:lstStyle/>
          <a:p>
            <a:fld id="{91B468E8-3E42-411D-B3A4-41141BE63FBA}" type="slidenum">
              <a:rPr lang="zh-CN" altLang="en-US" smtClean="0"/>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r>
              <a:rPr lang="zh-CN" altLang="en-US" dirty="0"/>
              <a:t>同质性与变异性  朝鲜</a:t>
            </a:r>
            <a:endParaRPr lang="zh-CN" altLang="en-US" dirty="0"/>
          </a:p>
        </p:txBody>
      </p:sp>
      <p:sp>
        <p:nvSpPr>
          <p:cNvPr id="4" name="灯片编号占位符 3"/>
          <p:cNvSpPr>
            <a:spLocks noGrp="1"/>
          </p:cNvSpPr>
          <p:nvPr>
            <p:ph type="sldNum" sz="quarter" idx="10"/>
          </p:nvPr>
        </p:nvSpPr>
        <p:spPr/>
        <p:txBody>
          <a:bodyPr/>
          <a:lstStyle/>
          <a:p>
            <a:fld id="{91B468E8-3E42-411D-B3A4-41141BE63FBA}"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291" y="1122363"/>
            <a:ext cx="9145749" cy="2387600"/>
          </a:xfrm>
        </p:spPr>
        <p:txBody>
          <a:bodyPr anchor="b"/>
          <a:lstStyle>
            <a:lvl1pPr algn="ctr">
              <a:defRPr sz="6000"/>
            </a:lvl1pPr>
          </a:lstStyle>
          <a:p>
            <a:r>
              <a:rPr lang="zh-CN" altLang="en-US"/>
              <a:t>单击此处编辑母版标题样式</a:t>
            </a:r>
            <a:endParaRPr lang="zh-CN" altLang="en-US"/>
          </a:p>
        </p:txBody>
      </p:sp>
      <p:sp>
        <p:nvSpPr>
          <p:cNvPr id="3" name="副标题 2"/>
          <p:cNvSpPr>
            <a:spLocks noGrp="1"/>
          </p:cNvSpPr>
          <p:nvPr>
            <p:ph type="subTitle" idx="1"/>
          </p:nvPr>
        </p:nvSpPr>
        <p:spPr>
          <a:xfrm>
            <a:off x="1524291" y="3602038"/>
            <a:ext cx="9145749"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endParaRPr lang="zh-CN" altLang="en-US"/>
          </a:p>
        </p:txBody>
      </p:sp>
      <p:sp>
        <p:nvSpPr>
          <p:cNvPr id="4" name="日期占位符 3"/>
          <p:cNvSpPr>
            <a:spLocks noGrp="1"/>
          </p:cNvSpPr>
          <p:nvPr>
            <p:ph type="dt" sz="half" idx="10"/>
          </p:nvPr>
        </p:nvSpPr>
        <p:spPr/>
        <p:txBody>
          <a:bodyPr/>
          <a:lstStyle/>
          <a:p>
            <a:fld id="{3C73A3FB-D683-4918-A557-73AB8F4C4EE9}"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a:xfrm>
            <a:off x="9272647" y="6312535"/>
            <a:ext cx="2743725" cy="365125"/>
          </a:xfrm>
        </p:spPr>
        <p:txBody>
          <a:bodyPr/>
          <a:lstStyle/>
          <a:p>
            <a:r>
              <a:rPr lang="en-US" altLang="zh-CN"/>
              <a:t>1·</a:t>
            </a:r>
            <a:endParaRPr lang="en-US" altLang="zh-CN"/>
          </a:p>
        </p:txBody>
      </p:sp>
      <p:sp>
        <p:nvSpPr>
          <p:cNvPr id="7" name="文本框 6"/>
          <p:cNvSpPr txBox="1"/>
          <p:nvPr userDrawn="1"/>
        </p:nvSpPr>
        <p:spPr>
          <a:xfrm>
            <a:off x="184150" y="1910715"/>
            <a:ext cx="4064000" cy="368300"/>
          </a:xfrm>
          <a:prstGeom prst="rect">
            <a:avLst/>
          </a:prstGeom>
          <a:noFill/>
        </p:spPr>
        <p:txBody>
          <a:bodyPr wrap="square" rtlCol="0">
            <a:spAutoFit/>
          </a:bodyPr>
          <a:p>
            <a:endParaRPr lang="zh-CN" altLang="en-US"/>
          </a:p>
        </p:txBody>
      </p:sp>
    </p:spTree>
  </p:cSld>
  <p:clrMapOvr>
    <a:masterClrMapping/>
  </p:clrMapOvr>
  <p:hf hdr="0" ftr="0" dt="0"/>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3C73A3FB-D683-4918-A557-73AB8F4C4EE9}"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6E70D98-FA84-41BA-BD43-6D85A7C62EA0}" type="slidenum">
              <a:rPr lang="zh-CN" altLang="en-US" smtClean="0"/>
            </a:fld>
            <a:endParaRPr lang="zh-CN" altLang="en-US"/>
          </a:p>
        </p:txBody>
      </p:sp>
    </p:spTree>
  </p:cSld>
  <p:clrMapOvr>
    <a:masterClrMapping/>
  </p:clrMapOvr>
  <p:hf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6569" y="365125"/>
            <a:ext cx="2629403" cy="5811838"/>
          </a:xfr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838360" y="365125"/>
            <a:ext cx="7735779" cy="5811838"/>
          </a:xfrm>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3C73A3FB-D683-4918-A557-73AB8F4C4EE9}"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6E70D98-FA84-41BA-BD43-6D85A7C62EA0}" type="slidenum">
              <a:rPr lang="zh-CN" altLang="en-US" smtClean="0"/>
            </a:fld>
            <a:endParaRPr lang="zh-CN" altLang="en-US"/>
          </a:p>
        </p:txBody>
      </p:sp>
    </p:spTree>
  </p:cSld>
  <p:clrMapOvr>
    <a:masterClrMapping/>
  </p:clrMapOvr>
  <p:hf hdr="0" ftr="0" dt="0"/>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fld id="{263DB197-84B0-484E-9C0F-88358ECCB797}"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E077DA78-E013-4A8C-AD75-63A150561B10}" type="slidenum">
              <a:rPr lang="zh-CN" altLang="en-US" smtClean="0"/>
            </a:fld>
            <a:endParaRPr lang="zh-CN" altLang="en-US"/>
          </a:p>
        </p:txBody>
      </p:sp>
    </p:spTree>
  </p:cSld>
  <p:clrMapOvr>
    <a:masterClrMapping/>
  </p:clrMapOvr>
  <p:hf hdr="0" ftr="0" dt="0"/>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291" y="1122363"/>
            <a:ext cx="9145749" cy="2387600"/>
          </a:xfrm>
        </p:spPr>
        <p:txBody>
          <a:bodyPr anchor="b"/>
          <a:lstStyle>
            <a:lvl1pPr algn="ctr">
              <a:defRPr sz="6000"/>
            </a:lvl1pPr>
          </a:lstStyle>
          <a:p>
            <a:r>
              <a:rPr lang="zh-CN" altLang="en-US"/>
              <a:t>单击此处编辑母版标题样式</a:t>
            </a:r>
            <a:endParaRPr lang="zh-CN" altLang="en-US"/>
          </a:p>
        </p:txBody>
      </p:sp>
      <p:sp>
        <p:nvSpPr>
          <p:cNvPr id="3" name="副标题 2"/>
          <p:cNvSpPr>
            <a:spLocks noGrp="1"/>
          </p:cNvSpPr>
          <p:nvPr>
            <p:ph type="subTitle" idx="1"/>
          </p:nvPr>
        </p:nvSpPr>
        <p:spPr>
          <a:xfrm>
            <a:off x="1524291" y="3602038"/>
            <a:ext cx="9145749"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endParaRPr lang="zh-CN" altLang="en-US"/>
          </a:p>
        </p:txBody>
      </p:sp>
      <p:sp>
        <p:nvSpPr>
          <p:cNvPr id="4" name="日期占位符 3"/>
          <p:cNvSpPr>
            <a:spLocks noGrp="1"/>
          </p:cNvSpPr>
          <p:nvPr>
            <p:ph type="dt" sz="half" idx="10"/>
          </p:nvPr>
        </p:nvSpPr>
        <p:spPr/>
        <p:txBody>
          <a:bodyPr/>
          <a:lstStyle/>
          <a:p>
            <a:fld id="{3C73A3FB-D683-4918-A557-73AB8F4C4EE9}"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r>
              <a:rPr lang="en-US" altLang="zh-CN"/>
              <a:t>·</a:t>
            </a:r>
            <a:endParaRPr lang="en-US" altLang="zh-CN"/>
          </a:p>
        </p:txBody>
      </p:sp>
      <p:sp>
        <p:nvSpPr>
          <p:cNvPr id="7" name="矩形 6"/>
          <p:cNvSpPr/>
          <p:nvPr userDrawn="1"/>
        </p:nvSpPr>
        <p:spPr>
          <a:xfrm>
            <a:off x="-73596" y="714490"/>
            <a:ext cx="516245" cy="4712590"/>
          </a:xfrm>
          <a:prstGeom prst="rect">
            <a:avLst/>
          </a:prstGeom>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sz="2400" b="1" dirty="0">
                <a:latin typeface="华文中宋" panose="02010600040101010101" pitchFamily="2" charset="-122"/>
                <a:ea typeface="华文中宋" panose="02010600040101010101" pitchFamily="2" charset="-122"/>
              </a:rPr>
              <a:t>宏观经济统计分析与</a:t>
            </a:r>
            <a:r>
              <a:rPr lang="zh-CN" altLang="en-US" sz="2400" b="1" dirty="0">
                <a:latin typeface="华文中宋" panose="02010600040101010101" pitchFamily="2" charset="-122"/>
                <a:ea typeface="华文中宋" panose="02010600040101010101" pitchFamily="2" charset="-122"/>
              </a:rPr>
              <a:t>写作</a:t>
            </a:r>
            <a:endParaRPr lang="zh-CN" altLang="en-US" sz="2400" b="1" dirty="0">
              <a:latin typeface="华文中宋" panose="02010600040101010101" pitchFamily="2" charset="-122"/>
              <a:ea typeface="华文中宋" panose="02010600040101010101" pitchFamily="2" charset="-122"/>
            </a:endParaRPr>
          </a:p>
        </p:txBody>
      </p:sp>
    </p:spTree>
  </p:cSld>
  <p:clrMapOvr>
    <a:masterClrMapping/>
  </p:clrMapOvr>
  <p:hf hdr="0" ftr="0" dt="0"/>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idx="1"/>
          </p:nvPr>
        </p:nvSpPr>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6E70D98-FA84-41BA-BD43-6D85A7C62EA0}" type="slidenum">
              <a:rPr lang="zh-CN" altLang="en-US" smtClean="0"/>
            </a:fld>
            <a:endParaRPr lang="zh-CN" altLang="en-US"/>
          </a:p>
        </p:txBody>
      </p:sp>
    </p:spTree>
  </p:cSld>
  <p:clrMapOvr>
    <a:masterClrMapping/>
  </p:clrMapOvr>
  <p:hf hdr="0" ftr="0" dt="0"/>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2009" y="1709738"/>
            <a:ext cx="10517611" cy="2852737"/>
          </a:xfrm>
        </p:spPr>
        <p:txBody>
          <a:bodyPr anchor="b"/>
          <a:lstStyle>
            <a:lvl1pPr>
              <a:defRPr sz="6000"/>
            </a:lvl1pPr>
          </a:lstStyle>
          <a:p>
            <a:r>
              <a:rPr lang="zh-CN" altLang="en-US"/>
              <a:t>单击此处编辑母版标题样式</a:t>
            </a:r>
            <a:endParaRPr lang="zh-CN" altLang="en-US"/>
          </a:p>
        </p:txBody>
      </p:sp>
      <p:sp>
        <p:nvSpPr>
          <p:cNvPr id="3" name="文本占位符 2"/>
          <p:cNvSpPr>
            <a:spLocks noGrp="1"/>
          </p:cNvSpPr>
          <p:nvPr>
            <p:ph type="body" idx="1"/>
          </p:nvPr>
        </p:nvSpPr>
        <p:spPr>
          <a:xfrm>
            <a:off x="832009" y="4589463"/>
            <a:ext cx="10517611"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endParaRPr lang="zh-CN" altLang="en-US"/>
          </a:p>
        </p:txBody>
      </p:sp>
      <p:sp>
        <p:nvSpPr>
          <p:cNvPr id="4" name="日期占位符 3"/>
          <p:cNvSpPr>
            <a:spLocks noGrp="1"/>
          </p:cNvSpPr>
          <p:nvPr>
            <p:ph type="dt" sz="half" idx="10"/>
          </p:nvPr>
        </p:nvSpPr>
        <p:spPr/>
        <p:txBody>
          <a:bodyPr/>
          <a:lstStyle/>
          <a:p>
            <a:fld id="{3C73A3FB-D683-4918-A557-73AB8F4C4EE9}"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6E70D98-FA84-41BA-BD43-6D85A7C62EA0}" type="slidenum">
              <a:rPr lang="zh-CN" altLang="en-US" smtClean="0"/>
            </a:fld>
            <a:endParaRPr lang="zh-CN" altLang="en-US"/>
          </a:p>
        </p:txBody>
      </p:sp>
    </p:spTree>
  </p:cSld>
  <p:clrMapOvr>
    <a:masterClrMapping/>
  </p:clrMapOvr>
  <p:hf hdr="0" ftr="0" dt="0"/>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sz="half" idx="1"/>
          </p:nvPr>
        </p:nvSpPr>
        <p:spPr>
          <a:xfrm>
            <a:off x="838360" y="1825625"/>
            <a:ext cx="5182591" cy="435133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内容占位符 3"/>
          <p:cNvSpPr>
            <a:spLocks noGrp="1"/>
          </p:cNvSpPr>
          <p:nvPr>
            <p:ph sz="half" idx="2"/>
          </p:nvPr>
        </p:nvSpPr>
        <p:spPr>
          <a:xfrm>
            <a:off x="6173380" y="1825625"/>
            <a:ext cx="5182591" cy="435133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日期占位符 4"/>
          <p:cNvSpPr>
            <a:spLocks noGrp="1"/>
          </p:cNvSpPr>
          <p:nvPr>
            <p:ph type="dt" sz="half" idx="10"/>
          </p:nvPr>
        </p:nvSpPr>
        <p:spPr/>
        <p:txBody>
          <a:bodyPr/>
          <a:lstStyle/>
          <a:p>
            <a:fld id="{3C73A3FB-D683-4918-A557-73AB8F4C4EE9}"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6E70D98-FA84-41BA-BD43-6D85A7C62EA0}" type="slidenum">
              <a:rPr lang="zh-CN" altLang="en-US" smtClean="0"/>
            </a:fld>
            <a:endParaRPr lang="zh-CN" altLang="en-US"/>
          </a:p>
        </p:txBody>
      </p:sp>
    </p:spTree>
  </p:cSld>
  <p:clrMapOvr>
    <a:masterClrMapping/>
  </p:clrMapOvr>
  <p:hf hdr="0" ftr="0" dt="0"/>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949" y="365125"/>
            <a:ext cx="10517611" cy="1325563"/>
          </a:xfrm>
        </p:spPr>
        <p:txBody>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9949" y="1681163"/>
            <a:ext cx="5158773"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4" name="内容占位符 3"/>
          <p:cNvSpPr>
            <a:spLocks noGrp="1"/>
          </p:cNvSpPr>
          <p:nvPr>
            <p:ph sz="half" idx="2"/>
          </p:nvPr>
        </p:nvSpPr>
        <p:spPr>
          <a:xfrm>
            <a:off x="839949" y="2505075"/>
            <a:ext cx="5158773" cy="368458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文本占位符 4"/>
          <p:cNvSpPr>
            <a:spLocks noGrp="1"/>
          </p:cNvSpPr>
          <p:nvPr>
            <p:ph type="body" sz="quarter" idx="3"/>
          </p:nvPr>
        </p:nvSpPr>
        <p:spPr>
          <a:xfrm>
            <a:off x="6173380" y="1681163"/>
            <a:ext cx="5184179"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6" name="内容占位符 5"/>
          <p:cNvSpPr>
            <a:spLocks noGrp="1"/>
          </p:cNvSpPr>
          <p:nvPr>
            <p:ph sz="quarter" idx="4"/>
          </p:nvPr>
        </p:nvSpPr>
        <p:spPr>
          <a:xfrm>
            <a:off x="6173380" y="2505075"/>
            <a:ext cx="5184179" cy="368458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7" name="日期占位符 6"/>
          <p:cNvSpPr>
            <a:spLocks noGrp="1"/>
          </p:cNvSpPr>
          <p:nvPr>
            <p:ph type="dt" sz="half" idx="10"/>
          </p:nvPr>
        </p:nvSpPr>
        <p:spPr/>
        <p:txBody>
          <a:bodyPr/>
          <a:lstStyle/>
          <a:p>
            <a:fld id="{3C73A3FB-D683-4918-A557-73AB8F4C4EE9}"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06E70D98-FA84-41BA-BD43-6D85A7C62EA0}" type="slidenum">
              <a:rPr lang="zh-CN" altLang="en-US" smtClean="0"/>
            </a:fld>
            <a:endParaRPr lang="zh-CN" altLang="en-US"/>
          </a:p>
        </p:txBody>
      </p:sp>
    </p:spTree>
  </p:cSld>
  <p:clrMapOvr>
    <a:masterClrMapping/>
  </p:clrMapOvr>
  <p:hf hdr="0" ftr="0" dt="0"/>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fld id="{3C73A3FB-D683-4918-A557-73AB8F4C4EE9}"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06E70D98-FA84-41BA-BD43-6D85A7C62EA0}" type="slidenum">
              <a:rPr lang="zh-CN" altLang="en-US" smtClean="0"/>
            </a:fld>
            <a:endParaRPr lang="zh-CN" altLang="en-US"/>
          </a:p>
        </p:txBody>
      </p:sp>
    </p:spTree>
  </p:cSld>
  <p:clrMapOvr>
    <a:masterClrMapping/>
  </p:clrMapOvr>
  <p:hf hdr="0" ftr="0" dt="0"/>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3C73A3FB-D683-4918-A557-73AB8F4C4EE9}"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06E70D98-FA84-41BA-BD43-6D85A7C62EA0}" type="slidenum">
              <a:rPr lang="zh-CN" altLang="en-US" smtClean="0"/>
            </a:fld>
            <a:endParaRPr lang="zh-CN" altLang="en-US"/>
          </a:p>
        </p:txBody>
      </p:sp>
    </p:spTree>
  </p:cSld>
  <p:clrMapOvr>
    <a:masterClrMapping/>
  </p:clrMapOvr>
  <p:hf hdr="0" ftr="0" dt="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idx="1"/>
          </p:nvPr>
        </p:nvSpPr>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6E70D98-FA84-41BA-BD43-6D85A7C62EA0}" type="slidenum">
              <a:rPr lang="zh-CN" altLang="en-US" smtClean="0"/>
            </a:fld>
            <a:endParaRPr lang="zh-CN" altLang="en-US"/>
          </a:p>
        </p:txBody>
      </p:sp>
    </p:spTree>
  </p:cSld>
  <p:clrMapOvr>
    <a:masterClrMapping/>
  </p:clrMapOvr>
  <p:hf hdr="0" ftr="0" dt="0"/>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949" y="457200"/>
            <a:ext cx="3932989" cy="1600200"/>
          </a:xfrm>
        </p:spPr>
        <p:txBody>
          <a:bodyPr anchor="b"/>
          <a:lstStyle>
            <a:lvl1pPr>
              <a:defRPr sz="3200"/>
            </a:lvl1pPr>
          </a:lstStyle>
          <a:p>
            <a:r>
              <a:rPr lang="zh-CN" altLang="en-US"/>
              <a:t>单击此处编辑母版标题样式</a:t>
            </a:r>
            <a:endParaRPr lang="zh-CN" altLang="en-US"/>
          </a:p>
        </p:txBody>
      </p:sp>
      <p:sp>
        <p:nvSpPr>
          <p:cNvPr id="3" name="内容占位符 2"/>
          <p:cNvSpPr>
            <a:spLocks noGrp="1"/>
          </p:cNvSpPr>
          <p:nvPr>
            <p:ph idx="1"/>
          </p:nvPr>
        </p:nvSpPr>
        <p:spPr>
          <a:xfrm>
            <a:off x="5184179" y="987425"/>
            <a:ext cx="617338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文本占位符 3"/>
          <p:cNvSpPr>
            <a:spLocks noGrp="1"/>
          </p:cNvSpPr>
          <p:nvPr>
            <p:ph type="body" sz="half" idx="2"/>
          </p:nvPr>
        </p:nvSpPr>
        <p:spPr>
          <a:xfrm>
            <a:off x="839949" y="2057400"/>
            <a:ext cx="3932989"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fld id="{3C73A3FB-D683-4918-A557-73AB8F4C4EE9}"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6E70D98-FA84-41BA-BD43-6D85A7C62EA0}" type="slidenum">
              <a:rPr lang="zh-CN" altLang="en-US" smtClean="0"/>
            </a:fld>
            <a:endParaRPr lang="zh-CN" altLang="en-US"/>
          </a:p>
        </p:txBody>
      </p:sp>
    </p:spTree>
  </p:cSld>
  <p:clrMapOvr>
    <a:masterClrMapping/>
  </p:clrMapOvr>
  <p:hf hdr="0" ftr="0" dt="0"/>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949" y="457200"/>
            <a:ext cx="3932989" cy="1600200"/>
          </a:xfrm>
        </p:spPr>
        <p:txBody>
          <a:bodyPr anchor="b"/>
          <a:lstStyle>
            <a:lvl1pPr>
              <a:defRPr sz="3200"/>
            </a:lvl1pPr>
          </a:lstStyle>
          <a:p>
            <a:r>
              <a:rPr lang="zh-CN" altLang="en-US"/>
              <a:t>单击此处编辑母版标题样式</a:t>
            </a:r>
            <a:endParaRPr lang="zh-CN" altLang="en-US"/>
          </a:p>
        </p:txBody>
      </p:sp>
      <p:sp>
        <p:nvSpPr>
          <p:cNvPr id="3" name="图片占位符 2"/>
          <p:cNvSpPr>
            <a:spLocks noGrp="1"/>
          </p:cNvSpPr>
          <p:nvPr>
            <p:ph type="pic" idx="1"/>
          </p:nvPr>
        </p:nvSpPr>
        <p:spPr>
          <a:xfrm>
            <a:off x="5184179" y="987425"/>
            <a:ext cx="617338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949" y="2057400"/>
            <a:ext cx="3932989"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fld id="{3C73A3FB-D683-4918-A557-73AB8F4C4EE9}"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6E70D98-FA84-41BA-BD43-6D85A7C62EA0}" type="slidenum">
              <a:rPr lang="zh-CN" altLang="en-US" smtClean="0"/>
            </a:fld>
            <a:endParaRPr lang="zh-CN" altLang="en-US"/>
          </a:p>
        </p:txBody>
      </p:sp>
    </p:spTree>
  </p:cSld>
  <p:clrMapOvr>
    <a:masterClrMapping/>
  </p:clrMapOvr>
  <p:hf hdr="0" ftr="0" dt="0"/>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3C73A3FB-D683-4918-A557-73AB8F4C4EE9}"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6E70D98-FA84-41BA-BD43-6D85A7C62EA0}" type="slidenum">
              <a:rPr lang="zh-CN" altLang="en-US" smtClean="0"/>
            </a:fld>
            <a:endParaRPr lang="zh-CN" altLang="en-US"/>
          </a:p>
        </p:txBody>
      </p:sp>
    </p:spTree>
  </p:cSld>
  <p:clrMapOvr>
    <a:masterClrMapping/>
  </p:clrMapOvr>
  <p:hf hdr="0" ftr="0" dt="0"/>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6569" y="365125"/>
            <a:ext cx="2629403" cy="5811838"/>
          </a:xfr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838360" y="365125"/>
            <a:ext cx="7735779" cy="5811838"/>
          </a:xfrm>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3C73A3FB-D683-4918-A557-73AB8F4C4EE9}"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6E70D98-FA84-41BA-BD43-6D85A7C62EA0}" type="slidenum">
              <a:rPr lang="zh-CN" altLang="en-US" smtClean="0"/>
            </a:fld>
            <a:endParaRPr lang="zh-CN" altLang="en-US"/>
          </a:p>
        </p:txBody>
      </p:sp>
    </p:spTree>
  </p:cSld>
  <p:clrMapOvr>
    <a:masterClrMapping/>
  </p:clrMapOvr>
  <p:hf hdr="0" ftr="0" dt="0"/>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fld id="{263DB197-84B0-484E-9C0F-88358ECCB797}"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E077DA78-E013-4A8C-AD75-63A150561B10}" type="slidenum">
              <a:rPr lang="zh-CN" altLang="en-US" smtClean="0"/>
            </a:fld>
            <a:endParaRPr lang="zh-CN" altLang="en-US"/>
          </a:p>
        </p:txBody>
      </p:sp>
    </p:spTree>
  </p:cSld>
  <p:clrMapOvr>
    <a:masterClrMapping/>
  </p:clrMapOvr>
  <p:hf hdr="0" ftr="0" dt="0"/>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2009" y="1709738"/>
            <a:ext cx="10517611" cy="2852737"/>
          </a:xfrm>
        </p:spPr>
        <p:txBody>
          <a:bodyPr anchor="b"/>
          <a:lstStyle>
            <a:lvl1pPr>
              <a:defRPr sz="6000"/>
            </a:lvl1pPr>
          </a:lstStyle>
          <a:p>
            <a:r>
              <a:rPr lang="zh-CN" altLang="en-US"/>
              <a:t>单击此处编辑母版标题样式</a:t>
            </a:r>
            <a:endParaRPr lang="zh-CN" altLang="en-US"/>
          </a:p>
        </p:txBody>
      </p:sp>
      <p:sp>
        <p:nvSpPr>
          <p:cNvPr id="3" name="文本占位符 2"/>
          <p:cNvSpPr>
            <a:spLocks noGrp="1"/>
          </p:cNvSpPr>
          <p:nvPr>
            <p:ph type="body" idx="1"/>
          </p:nvPr>
        </p:nvSpPr>
        <p:spPr>
          <a:xfrm>
            <a:off x="832009" y="4589463"/>
            <a:ext cx="10517611"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endParaRPr lang="zh-CN" altLang="en-US"/>
          </a:p>
        </p:txBody>
      </p:sp>
      <p:sp>
        <p:nvSpPr>
          <p:cNvPr id="4" name="日期占位符 3"/>
          <p:cNvSpPr>
            <a:spLocks noGrp="1"/>
          </p:cNvSpPr>
          <p:nvPr>
            <p:ph type="dt" sz="half" idx="10"/>
          </p:nvPr>
        </p:nvSpPr>
        <p:spPr/>
        <p:txBody>
          <a:bodyPr/>
          <a:lstStyle/>
          <a:p>
            <a:fld id="{3C73A3FB-D683-4918-A557-73AB8F4C4EE9}"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6E70D98-FA84-41BA-BD43-6D85A7C62EA0}" type="slidenum">
              <a:rPr lang="zh-CN" altLang="en-US" smtClean="0"/>
            </a:fld>
            <a:endParaRPr lang="zh-CN" altLang="en-US"/>
          </a:p>
        </p:txBody>
      </p:sp>
    </p:spTree>
  </p:cSld>
  <p:clrMapOvr>
    <a:masterClrMapping/>
  </p:clrMapOvr>
  <p:hf hdr="0" ftr="0" dt="0"/>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sz="half" idx="1"/>
          </p:nvPr>
        </p:nvSpPr>
        <p:spPr>
          <a:xfrm>
            <a:off x="838360" y="1825625"/>
            <a:ext cx="5182591" cy="435133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内容占位符 3"/>
          <p:cNvSpPr>
            <a:spLocks noGrp="1"/>
          </p:cNvSpPr>
          <p:nvPr>
            <p:ph sz="half" idx="2"/>
          </p:nvPr>
        </p:nvSpPr>
        <p:spPr>
          <a:xfrm>
            <a:off x="6173380" y="1825625"/>
            <a:ext cx="5182591" cy="435133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日期占位符 4"/>
          <p:cNvSpPr>
            <a:spLocks noGrp="1"/>
          </p:cNvSpPr>
          <p:nvPr>
            <p:ph type="dt" sz="half" idx="10"/>
          </p:nvPr>
        </p:nvSpPr>
        <p:spPr/>
        <p:txBody>
          <a:bodyPr/>
          <a:lstStyle/>
          <a:p>
            <a:fld id="{3C73A3FB-D683-4918-A557-73AB8F4C4EE9}"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6E70D98-FA84-41BA-BD43-6D85A7C62EA0}" type="slidenum">
              <a:rPr lang="zh-CN" altLang="en-US" smtClean="0"/>
            </a:fld>
            <a:endParaRPr lang="zh-CN" altLang="en-US"/>
          </a:p>
        </p:txBody>
      </p:sp>
    </p:spTree>
  </p:cSld>
  <p:clrMapOvr>
    <a:masterClrMapping/>
  </p:clrMapOvr>
  <p:hf hdr="0" ftr="0" dt="0"/>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949" y="365125"/>
            <a:ext cx="10517611" cy="1325563"/>
          </a:xfrm>
        </p:spPr>
        <p:txBody>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9949" y="1681163"/>
            <a:ext cx="5158773"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4" name="内容占位符 3"/>
          <p:cNvSpPr>
            <a:spLocks noGrp="1"/>
          </p:cNvSpPr>
          <p:nvPr>
            <p:ph sz="half" idx="2"/>
          </p:nvPr>
        </p:nvSpPr>
        <p:spPr>
          <a:xfrm>
            <a:off x="839949" y="2505075"/>
            <a:ext cx="5158773" cy="368458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文本占位符 4"/>
          <p:cNvSpPr>
            <a:spLocks noGrp="1"/>
          </p:cNvSpPr>
          <p:nvPr>
            <p:ph type="body" sz="quarter" idx="3"/>
          </p:nvPr>
        </p:nvSpPr>
        <p:spPr>
          <a:xfrm>
            <a:off x="6173380" y="1681163"/>
            <a:ext cx="5184179"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6" name="内容占位符 5"/>
          <p:cNvSpPr>
            <a:spLocks noGrp="1"/>
          </p:cNvSpPr>
          <p:nvPr>
            <p:ph sz="quarter" idx="4"/>
          </p:nvPr>
        </p:nvSpPr>
        <p:spPr>
          <a:xfrm>
            <a:off x="6173380" y="2505075"/>
            <a:ext cx="5184179" cy="368458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7" name="日期占位符 6"/>
          <p:cNvSpPr>
            <a:spLocks noGrp="1"/>
          </p:cNvSpPr>
          <p:nvPr>
            <p:ph type="dt" sz="half" idx="10"/>
          </p:nvPr>
        </p:nvSpPr>
        <p:spPr/>
        <p:txBody>
          <a:bodyPr/>
          <a:lstStyle/>
          <a:p>
            <a:fld id="{3C73A3FB-D683-4918-A557-73AB8F4C4EE9}"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06E70D98-FA84-41BA-BD43-6D85A7C62EA0}" type="slidenum">
              <a:rPr lang="zh-CN" altLang="en-US" smtClean="0"/>
            </a:fld>
            <a:endParaRPr lang="zh-CN" altLang="en-US"/>
          </a:p>
        </p:txBody>
      </p:sp>
    </p:spTree>
  </p:cSld>
  <p:clrMapOvr>
    <a:masterClrMapping/>
  </p:clrMapOvr>
  <p:hf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fld id="{3C73A3FB-D683-4918-A557-73AB8F4C4EE9}"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06E70D98-FA84-41BA-BD43-6D85A7C62EA0}" type="slidenum">
              <a:rPr lang="zh-CN" altLang="en-US" smtClean="0"/>
            </a:fld>
            <a:endParaRPr lang="zh-CN" altLang="en-US"/>
          </a:p>
        </p:txBody>
      </p:sp>
    </p:spTree>
  </p:cSld>
  <p:clrMapOvr>
    <a:masterClrMapping/>
  </p:clrMapOvr>
  <p:hf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3C73A3FB-D683-4918-A557-73AB8F4C4EE9}"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06E70D98-FA84-41BA-BD43-6D85A7C62EA0}" type="slidenum">
              <a:rPr lang="zh-CN" altLang="en-US" smtClean="0"/>
            </a:fld>
            <a:endParaRPr lang="zh-CN" altLang="en-US"/>
          </a:p>
        </p:txBody>
      </p:sp>
    </p:spTree>
  </p:cSld>
  <p:clrMapOvr>
    <a:masterClrMapping/>
  </p:clrMapOvr>
  <p:hf hdr="0" ftr="0" dt="0"/>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949" y="457200"/>
            <a:ext cx="3932989" cy="1600200"/>
          </a:xfrm>
        </p:spPr>
        <p:txBody>
          <a:bodyPr anchor="b"/>
          <a:lstStyle>
            <a:lvl1pPr>
              <a:defRPr sz="3200"/>
            </a:lvl1pPr>
          </a:lstStyle>
          <a:p>
            <a:r>
              <a:rPr lang="zh-CN" altLang="en-US"/>
              <a:t>单击此处编辑母版标题样式</a:t>
            </a:r>
            <a:endParaRPr lang="zh-CN" altLang="en-US"/>
          </a:p>
        </p:txBody>
      </p:sp>
      <p:sp>
        <p:nvSpPr>
          <p:cNvPr id="3" name="内容占位符 2"/>
          <p:cNvSpPr>
            <a:spLocks noGrp="1"/>
          </p:cNvSpPr>
          <p:nvPr>
            <p:ph idx="1"/>
          </p:nvPr>
        </p:nvSpPr>
        <p:spPr>
          <a:xfrm>
            <a:off x="5184179" y="987425"/>
            <a:ext cx="617338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文本占位符 3"/>
          <p:cNvSpPr>
            <a:spLocks noGrp="1"/>
          </p:cNvSpPr>
          <p:nvPr>
            <p:ph type="body" sz="half" idx="2"/>
          </p:nvPr>
        </p:nvSpPr>
        <p:spPr>
          <a:xfrm>
            <a:off x="839949" y="2057400"/>
            <a:ext cx="3932989"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fld id="{3C73A3FB-D683-4918-A557-73AB8F4C4EE9}"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6E70D98-FA84-41BA-BD43-6D85A7C62EA0}" type="slidenum">
              <a:rPr lang="zh-CN" altLang="en-US" smtClean="0"/>
            </a:fld>
            <a:endParaRPr lang="zh-CN" altLang="en-US"/>
          </a:p>
        </p:txBody>
      </p:sp>
    </p:spTree>
  </p:cSld>
  <p:clrMapOvr>
    <a:masterClrMapping/>
  </p:clrMapOvr>
  <p:hf hdr="0" ftr="0" dt="0"/>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949" y="457200"/>
            <a:ext cx="3932989" cy="1600200"/>
          </a:xfrm>
        </p:spPr>
        <p:txBody>
          <a:bodyPr anchor="b"/>
          <a:lstStyle>
            <a:lvl1pPr>
              <a:defRPr sz="3200"/>
            </a:lvl1pPr>
          </a:lstStyle>
          <a:p>
            <a:r>
              <a:rPr lang="zh-CN" altLang="en-US"/>
              <a:t>单击此处编辑母版标题样式</a:t>
            </a:r>
            <a:endParaRPr lang="zh-CN" altLang="en-US"/>
          </a:p>
        </p:txBody>
      </p:sp>
      <p:sp>
        <p:nvSpPr>
          <p:cNvPr id="3" name="图片占位符 2"/>
          <p:cNvSpPr>
            <a:spLocks noGrp="1"/>
          </p:cNvSpPr>
          <p:nvPr>
            <p:ph type="pic" idx="1"/>
          </p:nvPr>
        </p:nvSpPr>
        <p:spPr>
          <a:xfrm>
            <a:off x="5184179" y="987425"/>
            <a:ext cx="617338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949" y="2057400"/>
            <a:ext cx="3932989"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fld id="{3C73A3FB-D683-4918-A557-73AB8F4C4EE9}"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6E70D98-FA84-41BA-BD43-6D85A7C62EA0}" type="slidenum">
              <a:rPr lang="zh-CN" altLang="en-US" smtClean="0"/>
            </a:fld>
            <a:endParaRPr lang="zh-CN" altLang="en-US"/>
          </a:p>
        </p:txBody>
      </p:sp>
    </p:spTree>
  </p:cSld>
  <p:clrMapOvr>
    <a:masterClrMapping/>
  </p:clrMapOvr>
  <p:hf hdr="0" ftr="0" dt="0"/>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4" Type="http://schemas.openxmlformats.org/officeDocument/2006/relationships/theme" Target="../theme/theme1.xml"/><Relationship Id="rId13" Type="http://schemas.openxmlformats.org/officeDocument/2006/relationships/image" Target="../media/image1.png"/><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21.xml"/><Relationship Id="rId8" Type="http://schemas.openxmlformats.org/officeDocument/2006/relationships/slideLayout" Target="../slideLayouts/slideLayout20.xml"/><Relationship Id="rId7" Type="http://schemas.openxmlformats.org/officeDocument/2006/relationships/slideLayout" Target="../slideLayouts/slideLayout19.xml"/><Relationship Id="rId6" Type="http://schemas.openxmlformats.org/officeDocument/2006/relationships/slideLayout" Target="../slideLayouts/slideLayout18.xml"/><Relationship Id="rId5" Type="http://schemas.openxmlformats.org/officeDocument/2006/relationships/slideLayout" Target="../slideLayouts/slideLayout17.xml"/><Relationship Id="rId4" Type="http://schemas.openxmlformats.org/officeDocument/2006/relationships/slideLayout" Target="../slideLayouts/slideLayout16.xml"/><Relationship Id="rId3" Type="http://schemas.openxmlformats.org/officeDocument/2006/relationships/slideLayout" Target="../slideLayouts/slideLayout15.xml"/><Relationship Id="rId2" Type="http://schemas.openxmlformats.org/officeDocument/2006/relationships/slideLayout" Target="../slideLayouts/slideLayout14.xml"/><Relationship Id="rId14" Type="http://schemas.openxmlformats.org/officeDocument/2006/relationships/theme" Target="../theme/theme2.xml"/><Relationship Id="rId13" Type="http://schemas.openxmlformats.org/officeDocument/2006/relationships/image" Target="../media/image1.png"/><Relationship Id="rId12" Type="http://schemas.openxmlformats.org/officeDocument/2006/relationships/slideLayout" Target="../slideLayouts/slideLayout24.xml"/><Relationship Id="rId11" Type="http://schemas.openxmlformats.org/officeDocument/2006/relationships/slideLayout" Target="../slideLayouts/slideLayout23.xml"/><Relationship Id="rId10" Type="http://schemas.openxmlformats.org/officeDocument/2006/relationships/slideLayout" Target="../slideLayouts/slideLayout22.xml"/><Relationship Id="rId1" Type="http://schemas.openxmlformats.org/officeDocument/2006/relationships/slideLayout" Target="../slideLayouts/slideLayout13.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no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360" y="365125"/>
            <a:ext cx="10517611" cy="1325563"/>
          </a:xfrm>
          <a:prstGeom prst="rect">
            <a:avLst/>
          </a:prstGeom>
        </p:spPr>
        <p:txBody>
          <a:bodyPr vert="horz" lIns="91440" tIns="45720" rIns="91440" bIns="45720" rtlCol="0" anchor="ctr">
            <a:normAutofit/>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8360" y="1825625"/>
            <a:ext cx="10517611" cy="4351338"/>
          </a:xfrm>
          <a:prstGeom prst="rect">
            <a:avLst/>
          </a:prstGeom>
        </p:spPr>
        <p:txBody>
          <a:bodyPr vert="horz" lIns="91440" tIns="45720" rIns="91440" bIns="45720" rtlCol="0">
            <a:normAutofit/>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2"/>
          </p:nvPr>
        </p:nvSpPr>
        <p:spPr>
          <a:xfrm>
            <a:off x="838360" y="6356350"/>
            <a:ext cx="2743725"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C73A3FB-D683-4918-A557-73AB8F4C4EE9}" type="datetimeFigureOut">
              <a:rPr lang="zh-CN" altLang="en-US" smtClean="0"/>
            </a:fld>
            <a:endParaRPr lang="zh-CN" altLang="en-US"/>
          </a:p>
        </p:txBody>
      </p:sp>
      <p:sp>
        <p:nvSpPr>
          <p:cNvPr id="5" name="页脚占位符 4"/>
          <p:cNvSpPr>
            <a:spLocks noGrp="1"/>
          </p:cNvSpPr>
          <p:nvPr>
            <p:ph type="ftr" sz="quarter" idx="3"/>
          </p:nvPr>
        </p:nvSpPr>
        <p:spPr>
          <a:xfrm>
            <a:off x="4039372" y="6356350"/>
            <a:ext cx="4115587"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2247" y="6356350"/>
            <a:ext cx="2743725"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6E70D98-FA84-41BA-BD43-6D85A7C62EA0}" type="slidenum">
              <a:rPr lang="zh-CN" altLang="en-US" smtClean="0"/>
            </a:fld>
            <a:endParaRPr lang="zh-CN" altLang="en-US"/>
          </a:p>
        </p:txBody>
      </p:sp>
      <p:pic>
        <p:nvPicPr>
          <p:cNvPr id="8" name="图片 7"/>
          <p:cNvPicPr>
            <a:picLocks noChangeAspect="1"/>
          </p:cNvPicPr>
          <p:nvPr userDrawn="1"/>
        </p:nvPicPr>
        <p:blipFill>
          <a:blip r:embed="rId13"/>
          <a:srcRect r="8646" b="-580"/>
          <a:stretch>
            <a:fillRect/>
          </a:stretch>
        </p:blipFill>
        <p:spPr>
          <a:xfrm>
            <a:off x="-128930" y="-76200"/>
            <a:ext cx="12323896" cy="7051040"/>
          </a:xfrm>
          <a:prstGeom prst="rect">
            <a:avLst/>
          </a:prstGeom>
        </p:spPr>
      </p:pic>
      <p:sp>
        <p:nvSpPr>
          <p:cNvPr id="7" name="矩形 6"/>
          <p:cNvSpPr/>
          <p:nvPr userDrawn="1"/>
        </p:nvSpPr>
        <p:spPr>
          <a:xfrm>
            <a:off x="-73596" y="714490"/>
            <a:ext cx="516245" cy="4712590"/>
          </a:xfrm>
          <a:prstGeom prst="rect">
            <a:avLst/>
          </a:prstGeom>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sz="2400" b="1" dirty="0">
                <a:latin typeface="华文中宋" panose="02010600040101010101" pitchFamily="2" charset="-122"/>
                <a:ea typeface="华文中宋" panose="02010600040101010101" pitchFamily="2" charset="-122"/>
              </a:rPr>
              <a:t>宏观经济统计分析与</a:t>
            </a:r>
            <a:r>
              <a:rPr lang="zh-CN" altLang="en-US" sz="2400" b="1" dirty="0">
                <a:latin typeface="华文中宋" panose="02010600040101010101" pitchFamily="2" charset="-122"/>
                <a:ea typeface="华文中宋" panose="02010600040101010101" pitchFamily="2" charset="-122"/>
              </a:rPr>
              <a:t>写作</a:t>
            </a:r>
            <a:endParaRPr lang="zh-CN" altLang="en-US" sz="2400" b="1" dirty="0">
              <a:latin typeface="华文中宋" panose="02010600040101010101" pitchFamily="2" charset="-122"/>
              <a:ea typeface="华文中宋" panose="02010600040101010101" pitchFamily="2" charset="-122"/>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no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360" y="365125"/>
            <a:ext cx="10517611" cy="1325563"/>
          </a:xfrm>
          <a:prstGeom prst="rect">
            <a:avLst/>
          </a:prstGeom>
        </p:spPr>
        <p:txBody>
          <a:bodyPr vert="horz" lIns="91440" tIns="45720" rIns="91440" bIns="45720" rtlCol="0" anchor="ctr">
            <a:normAutofit/>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8360" y="1825625"/>
            <a:ext cx="10517611" cy="4351338"/>
          </a:xfrm>
          <a:prstGeom prst="rect">
            <a:avLst/>
          </a:prstGeom>
        </p:spPr>
        <p:txBody>
          <a:bodyPr vert="horz" lIns="91440" tIns="45720" rIns="91440" bIns="45720" rtlCol="0">
            <a:normAutofit/>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2"/>
          </p:nvPr>
        </p:nvSpPr>
        <p:spPr>
          <a:xfrm>
            <a:off x="838360" y="6356350"/>
            <a:ext cx="2743725"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C73A3FB-D683-4918-A557-73AB8F4C4EE9}" type="datetimeFigureOut">
              <a:rPr lang="zh-CN" altLang="en-US" smtClean="0"/>
            </a:fld>
            <a:endParaRPr lang="zh-CN" altLang="en-US"/>
          </a:p>
        </p:txBody>
      </p:sp>
      <p:sp>
        <p:nvSpPr>
          <p:cNvPr id="5" name="页脚占位符 4"/>
          <p:cNvSpPr>
            <a:spLocks noGrp="1"/>
          </p:cNvSpPr>
          <p:nvPr>
            <p:ph type="ftr" sz="quarter" idx="3"/>
          </p:nvPr>
        </p:nvSpPr>
        <p:spPr>
          <a:xfrm>
            <a:off x="4039372" y="6356350"/>
            <a:ext cx="4115587"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2247" y="6356350"/>
            <a:ext cx="2743725"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6E70D98-FA84-41BA-BD43-6D85A7C62EA0}" type="slidenum">
              <a:rPr lang="zh-CN" altLang="en-US" smtClean="0"/>
            </a:fld>
            <a:endParaRPr lang="zh-CN" altLang="en-US"/>
          </a:p>
        </p:txBody>
      </p:sp>
      <p:pic>
        <p:nvPicPr>
          <p:cNvPr id="8" name="图片 7"/>
          <p:cNvPicPr>
            <a:picLocks noChangeAspect="1"/>
          </p:cNvPicPr>
          <p:nvPr userDrawn="1"/>
        </p:nvPicPr>
        <p:blipFill>
          <a:blip r:embed="rId13"/>
          <a:srcRect r="8646" b="-580"/>
          <a:stretch>
            <a:fillRect/>
          </a:stretch>
        </p:blipFill>
        <p:spPr>
          <a:xfrm>
            <a:off x="-128930" y="-76200"/>
            <a:ext cx="12323896" cy="7051040"/>
          </a:xfrm>
          <a:prstGeom prst="rect">
            <a:avLst/>
          </a:prstGeom>
        </p:spPr>
      </p:pic>
      <p:sp>
        <p:nvSpPr>
          <p:cNvPr id="7" name="矩形 6"/>
          <p:cNvSpPr/>
          <p:nvPr userDrawn="1"/>
        </p:nvSpPr>
        <p:spPr>
          <a:xfrm>
            <a:off x="-73596" y="714490"/>
            <a:ext cx="516245" cy="4712590"/>
          </a:xfrm>
          <a:prstGeom prst="rect">
            <a:avLst/>
          </a:prstGeom>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r>
              <a:rPr lang="zh-CN" altLang="en-US" sz="2400" b="1" dirty="0">
                <a:latin typeface="华文中宋" panose="02010600040101010101" pitchFamily="2" charset="-122"/>
                <a:ea typeface="华文中宋" panose="02010600040101010101" pitchFamily="2" charset="-122"/>
              </a:rPr>
              <a:t>宏观经济统计分析与</a:t>
            </a:r>
            <a:r>
              <a:rPr lang="zh-CN" altLang="en-US" sz="2400" b="1" dirty="0">
                <a:latin typeface="华文中宋" panose="02010600040101010101" pitchFamily="2" charset="-122"/>
                <a:ea typeface="华文中宋" panose="02010600040101010101" pitchFamily="2" charset="-122"/>
              </a:rPr>
              <a:t>写作</a:t>
            </a:r>
            <a:endParaRPr lang="zh-CN" altLang="en-US" sz="2400" b="1" dirty="0">
              <a:latin typeface="华文中宋" panose="02010600040101010101" pitchFamily="2" charset="-122"/>
              <a:ea typeface="华文中宋" panose="02010600040101010101" pitchFamily="2" charset="-122"/>
            </a:endParaRPr>
          </a:p>
        </p:txBody>
      </p:sp>
    </p:spTree>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2.jpeg"/></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2.xml"/><Relationship Id="rId1" Type="http://schemas.openxmlformats.org/officeDocument/2006/relationships/slide" Target="slide1.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2.xml"/><Relationship Id="rId1" Type="http://schemas.openxmlformats.org/officeDocument/2006/relationships/slide" Target="slide1.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2.xml"/><Relationship Id="rId1" Type="http://schemas.openxmlformats.org/officeDocument/2006/relationships/slide" Target="slide1.xml"/></Relationships>
</file>

<file path=ppt/slides/_rels/slide13.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image" Target="../media/image4.jpeg"/></Relationships>
</file>

<file path=ppt/slides/_rels/slide1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hemeOverride" Target="../theme/themeOverride1.xml"/></Relationships>
</file>

<file path=ppt/slides/_rels/slide15.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hemeOverride" Target="../theme/themeOverride2.xml"/></Relationships>
</file>

<file path=ppt/slides/_rels/slide16.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hemeOverride" Target="../theme/themeOverride3.xml"/></Relationships>
</file>

<file path=ppt/slides/_rels/slide17.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hemeOverride" Target="../theme/themeOverride4.xml"/></Relationships>
</file>

<file path=ppt/slides/_rels/slide18.xml.rels><?xml version="1.0" encoding="UTF-8" standalone="yes"?>
<Relationships xmlns="http://schemas.openxmlformats.org/package/2006/relationships"><Relationship Id="rId5" Type="http://schemas.openxmlformats.org/officeDocument/2006/relationships/vmlDrawing" Target="../drawings/vmlDrawing1.vml"/><Relationship Id="rId4" Type="http://schemas.openxmlformats.org/officeDocument/2006/relationships/slideLayout" Target="../slideLayouts/slideLayout2.xml"/><Relationship Id="rId3" Type="http://schemas.openxmlformats.org/officeDocument/2006/relationships/themeOverride" Target="../theme/themeOverride5.xml"/><Relationship Id="rId2" Type="http://schemas.openxmlformats.org/officeDocument/2006/relationships/image" Target="../media/image5.wmf"/><Relationship Id="rId1" Type="http://schemas.openxmlformats.org/officeDocument/2006/relationships/oleObject" Target="../embeddings/oleObject1.bin"/></Relationships>
</file>

<file path=ppt/slides/_rels/slide19.xml.rels><?xml version="1.0" encoding="UTF-8" standalone="yes"?>
<Relationships xmlns="http://schemas.openxmlformats.org/package/2006/relationships"><Relationship Id="rId4" Type="http://schemas.openxmlformats.org/officeDocument/2006/relationships/vmlDrawing" Target="../drawings/vmlDrawing2.vml"/><Relationship Id="rId3" Type="http://schemas.openxmlformats.org/officeDocument/2006/relationships/slideLayout" Target="../slideLayouts/slideLayout2.xml"/><Relationship Id="rId2" Type="http://schemas.openxmlformats.org/officeDocument/2006/relationships/image" Target="../media/image6.wmf"/><Relationship Id="rId1" Type="http://schemas.openxmlformats.org/officeDocument/2006/relationships/oleObject" Target="../embeddings/oleObject2.bin"/></Relationships>
</file>

<file path=ppt/slides/_rels/slide2.xml.rels><?xml version="1.0" encoding="UTF-8" standalone="yes"?>
<Relationships xmlns="http://schemas.openxmlformats.org/package/2006/relationships"><Relationship Id="rId2" Type="http://schemas.openxmlformats.org/officeDocument/2006/relationships/slideLayout" Target="../slideLayouts/slideLayout6.xml"/><Relationship Id="rId1" Type="http://schemas.openxmlformats.org/officeDocument/2006/relationships/image" Target="../media/image3.png"/></Relationships>
</file>

<file path=ppt/slides/_rels/slide20.xml.rels><?xml version="1.0" encoding="UTF-8" standalone="yes"?>
<Relationships xmlns="http://schemas.openxmlformats.org/package/2006/relationships"><Relationship Id="rId4" Type="http://schemas.openxmlformats.org/officeDocument/2006/relationships/vmlDrawing" Target="../drawings/vmlDrawing3.vml"/><Relationship Id="rId3" Type="http://schemas.openxmlformats.org/officeDocument/2006/relationships/slideLayout" Target="../slideLayouts/slideLayout2.xml"/><Relationship Id="rId2" Type="http://schemas.openxmlformats.org/officeDocument/2006/relationships/image" Target="../media/image7.wmf"/><Relationship Id="rId1" Type="http://schemas.openxmlformats.org/officeDocument/2006/relationships/oleObject" Target="../embeddings/oleObject3.bin"/></Relationships>
</file>

<file path=ppt/slides/_rels/slide21.xml.rels><?xml version="1.0" encoding="UTF-8" standalone="yes"?>
<Relationships xmlns="http://schemas.openxmlformats.org/package/2006/relationships"><Relationship Id="rId4" Type="http://schemas.openxmlformats.org/officeDocument/2006/relationships/vmlDrawing" Target="../drawings/vmlDrawing4.vml"/><Relationship Id="rId3" Type="http://schemas.openxmlformats.org/officeDocument/2006/relationships/slideLayout" Target="../slideLayouts/slideLayout2.xml"/><Relationship Id="rId2" Type="http://schemas.openxmlformats.org/officeDocument/2006/relationships/image" Target="../media/image8.wmf"/><Relationship Id="rId1" Type="http://schemas.openxmlformats.org/officeDocument/2006/relationships/oleObject" Target="../embeddings/oleObject4.bin"/></Relationships>
</file>

<file path=ppt/slides/_rels/slide22.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image" Target="../media/image4.jpeg"/></Relationships>
</file>

<file path=ppt/slides/_rels/slide2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9.png"/></Relationships>
</file>

<file path=ppt/slides/_rels/slide2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9.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0.png"/></Relationships>
</file>

<file path=ppt/slides/_rels/slide28.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1.png"/></Relationships>
</file>

<file path=ppt/slides/_rels/slide29.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2.png"/></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4.jpeg"/></Relationships>
</file>

<file path=ppt/slides/_rels/slide30.xml.rels><?xml version="1.0" encoding="UTF-8" standalone="yes"?>
<Relationships xmlns="http://schemas.openxmlformats.org/package/2006/relationships"><Relationship Id="rId4" Type="http://schemas.openxmlformats.org/officeDocument/2006/relationships/vmlDrawing" Target="../drawings/vmlDrawing5.vml"/><Relationship Id="rId3" Type="http://schemas.openxmlformats.org/officeDocument/2006/relationships/slideLayout" Target="../slideLayouts/slideLayout7.xml"/><Relationship Id="rId2" Type="http://schemas.openxmlformats.org/officeDocument/2006/relationships/image" Target="../media/image13.wmf"/><Relationship Id="rId1" Type="http://schemas.openxmlformats.org/officeDocument/2006/relationships/oleObject" Target="../embeddings/oleObject5.bin"/></Relationships>
</file>

<file path=ppt/slides/_rels/slide31.xml.rels><?xml version="1.0" encoding="UTF-8" standalone="yes"?>
<Relationships xmlns="http://schemas.openxmlformats.org/package/2006/relationships"><Relationship Id="rId4" Type="http://schemas.openxmlformats.org/officeDocument/2006/relationships/vmlDrawing" Target="../drawings/vmlDrawing6.vml"/><Relationship Id="rId3" Type="http://schemas.openxmlformats.org/officeDocument/2006/relationships/slideLayout" Target="../slideLayouts/slideLayout7.xml"/><Relationship Id="rId2" Type="http://schemas.openxmlformats.org/officeDocument/2006/relationships/image" Target="../media/image14.wmf"/><Relationship Id="rId1" Type="http://schemas.openxmlformats.org/officeDocument/2006/relationships/oleObject" Target="../embeddings/oleObject6.bin"/></Relationships>
</file>

<file path=ppt/slides/_rels/slide32.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image" Target="../media/image4.jpe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5.pn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6.png"/></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18.png"/><Relationship Id="rId1" Type="http://schemas.openxmlformats.org/officeDocument/2006/relationships/image" Target="../media/image17.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descr="微信图片_2025-08-21_134516_064"/>
          <p:cNvPicPr>
            <a:picLocks noChangeAspect="1"/>
          </p:cNvPicPr>
          <p:nvPr/>
        </p:nvPicPr>
        <p:blipFill>
          <a:blip r:embed="rId1"/>
          <a:stretch>
            <a:fillRect/>
          </a:stretch>
        </p:blipFill>
        <p:spPr>
          <a:xfrm>
            <a:off x="933061" y="-74646"/>
            <a:ext cx="11258939" cy="6690049"/>
          </a:xfrm>
          <a:prstGeom prst="rect">
            <a:avLst/>
          </a:prstGeom>
        </p:spPr>
      </p:pic>
      <p:sp>
        <p:nvSpPr>
          <p:cNvPr id="4" name="圆角矩形 3"/>
          <p:cNvSpPr/>
          <p:nvPr/>
        </p:nvSpPr>
        <p:spPr>
          <a:xfrm>
            <a:off x="2145561" y="1236980"/>
            <a:ext cx="8609330" cy="2882265"/>
          </a:xfrm>
          <a:prstGeom prst="roundRect">
            <a:avLst/>
          </a:prstGeom>
          <a:ln>
            <a:noFill/>
          </a:ln>
        </p:spPr>
        <p:style>
          <a:lnRef idx="2">
            <a:schemeClr val="accent1"/>
          </a:lnRef>
          <a:fillRef idx="0">
            <a:srgbClr val="FFFFFF"/>
          </a:fillRef>
          <a:effectRef idx="0">
            <a:srgbClr val="FFFFFF"/>
          </a:effectRef>
          <a:fontRef idx="minor">
            <a:schemeClr val="tx1"/>
          </a:fontRef>
        </p:style>
        <p:txBody>
          <a:bodyPr rtlCol="0" anchor="ctr"/>
          <a:lstStyle/>
          <a:p>
            <a:pPr algn="ctr"/>
            <a:endParaRPr lang="zh-CN" altLang="en-US"/>
          </a:p>
        </p:txBody>
      </p:sp>
      <p:sp>
        <p:nvSpPr>
          <p:cNvPr id="5" name="圆角矩形 4"/>
          <p:cNvSpPr/>
          <p:nvPr/>
        </p:nvSpPr>
        <p:spPr>
          <a:xfrm>
            <a:off x="1191246" y="905828"/>
            <a:ext cx="9809507" cy="3395345"/>
          </a:xfrm>
          <a:prstGeom prst="roundRect">
            <a:avLst/>
          </a:prstGeom>
          <a:noFill/>
          <a:ln>
            <a:noFill/>
          </a:ln>
          <a:extLst>
            <a:ext uri="{909E8E84-426E-40DD-AFC4-6F175D3DCCD1}">
              <a14:hiddenFill xmlns:a14="http://schemas.microsoft.com/office/drawing/2010/main">
                <a:solidFill>
                  <a:schemeClr val="accent1"/>
                </a:solidFill>
              </a14:hiddenFill>
            </a:ext>
          </a:extLst>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spcBef>
                <a:spcPts val="1200"/>
              </a:spcBef>
            </a:pPr>
            <a:r>
              <a:rPr lang="zh-CN" altLang="en-US" sz="6600" dirty="0">
                <a:solidFill>
                  <a:schemeClr val="accent1">
                    <a:lumMod val="50000"/>
                  </a:schemeClr>
                </a:solidFill>
                <a:effectLst>
                  <a:outerShdw blurRad="38100" dist="19050" dir="2700000" algn="tl" rotWithShape="0">
                    <a:schemeClr val="dk1">
                      <a:alpha val="40000"/>
                    </a:schemeClr>
                  </a:outerShdw>
                </a:effectLst>
                <a:latin typeface="华文隶书" panose="02010800040101010101" pitchFamily="2" charset="-122"/>
                <a:ea typeface="华文隶书" panose="02010800040101010101" pitchFamily="2" charset="-122"/>
                <a:cs typeface="楷体" panose="02010609060101010101" charset="-122"/>
              </a:rPr>
              <a:t>第十章</a:t>
            </a:r>
            <a:endParaRPr lang="en-US" altLang="zh-CN" sz="6600" dirty="0">
              <a:solidFill>
                <a:schemeClr val="accent1">
                  <a:lumMod val="50000"/>
                </a:schemeClr>
              </a:solidFill>
              <a:effectLst>
                <a:outerShdw blurRad="38100" dist="19050" dir="2700000" algn="tl" rotWithShape="0">
                  <a:schemeClr val="dk1">
                    <a:alpha val="40000"/>
                  </a:schemeClr>
                </a:outerShdw>
              </a:effectLst>
              <a:latin typeface="华文隶书" panose="02010800040101010101" pitchFamily="2" charset="-122"/>
              <a:ea typeface="华文隶书" panose="02010800040101010101" pitchFamily="2" charset="-122"/>
              <a:cs typeface="楷体" panose="02010609060101010101" charset="-122"/>
            </a:endParaRPr>
          </a:p>
          <a:p>
            <a:pPr algn="ctr">
              <a:spcBef>
                <a:spcPts val="1200"/>
              </a:spcBef>
            </a:pPr>
            <a:r>
              <a:rPr lang="zh-CN" altLang="en-US" sz="6600" dirty="0">
                <a:solidFill>
                  <a:srgbClr val="0070C0"/>
                </a:solidFill>
                <a:effectLst>
                  <a:outerShdw blurRad="38100" dist="19050" dir="2700000" algn="tl" rotWithShape="0">
                    <a:schemeClr val="dk1">
                      <a:alpha val="40000"/>
                    </a:schemeClr>
                  </a:outerShdw>
                </a:effectLst>
                <a:latin typeface="华文隶书" panose="02010800040101010101" pitchFamily="2" charset="-122"/>
                <a:ea typeface="华文隶书" panose="02010800040101010101" pitchFamily="2" charset="-122"/>
                <a:cs typeface="楷体" panose="02010609060101010101" charset="-122"/>
              </a:rPr>
              <a:t>价格变动</a:t>
            </a:r>
            <a:r>
              <a:rPr lang="zh-CN" altLang="en-US" sz="6600" dirty="0">
                <a:solidFill>
                  <a:srgbClr val="0070C0"/>
                </a:solidFill>
                <a:effectLst>
                  <a:outerShdw blurRad="38100" dist="19050" dir="2700000" algn="tl" rotWithShape="0">
                    <a:schemeClr val="dk1">
                      <a:alpha val="40000"/>
                    </a:schemeClr>
                  </a:outerShdw>
                </a:effectLst>
                <a:latin typeface="华文隶书" panose="02010800040101010101" pitchFamily="2" charset="-122"/>
                <a:ea typeface="华文隶书" panose="02010800040101010101" pitchFamily="2" charset="-122"/>
                <a:cs typeface="楷体" panose="02010609060101010101" charset="-122"/>
              </a:rPr>
              <a:t>统计分析</a:t>
            </a:r>
            <a:endParaRPr lang="zh-CN" altLang="en-US" sz="6600" dirty="0">
              <a:solidFill>
                <a:srgbClr val="0070C0"/>
              </a:solidFill>
              <a:effectLst>
                <a:outerShdw blurRad="38100" dist="19050" dir="2700000" algn="tl" rotWithShape="0">
                  <a:schemeClr val="dk1">
                    <a:alpha val="40000"/>
                  </a:schemeClr>
                </a:outerShdw>
              </a:effectLst>
              <a:latin typeface="华文隶书" panose="02010800040101010101" pitchFamily="2" charset="-122"/>
              <a:ea typeface="华文隶书" panose="02010800040101010101" pitchFamily="2" charset="-122"/>
              <a:cs typeface="楷体" panose="02010609060101010101" charset="-122"/>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8" name="AutoShape 6">
            <a:hlinkClick r:id="" action="ppaction://noaction" highlightClick="1"/>
            <a:hlinkHover r:id="rId1" action="ppaction://hlinksldjump"/>
          </p:cNvPr>
          <p:cNvSpPr>
            <a:spLocks noChangeArrowheads="1"/>
          </p:cNvSpPr>
          <p:nvPr/>
        </p:nvSpPr>
        <p:spPr bwMode="auto">
          <a:xfrm>
            <a:off x="7011566" y="914400"/>
            <a:ext cx="381000" cy="228600"/>
          </a:xfrm>
          <a:prstGeom prst="actionButtonBlank">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000" tIns="46800" rIns="90000" bIns="46800"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en-US">
              <a:latin typeface="微软雅黑" panose="020B0503020204020204" pitchFamily="34" charset="-122"/>
              <a:ea typeface="微软雅黑" panose="020B0503020204020204" pitchFamily="34" charset="-122"/>
            </a:endParaRPr>
          </a:p>
        </p:txBody>
      </p:sp>
      <p:sp>
        <p:nvSpPr>
          <p:cNvPr id="23559" name="Rectangle 7"/>
          <p:cNvSpPr>
            <a:spLocks noGrp="1" noRot="1" noChangeArrowheads="1"/>
          </p:cNvSpPr>
          <p:nvPr>
            <p:ph idx="1"/>
          </p:nvPr>
        </p:nvSpPr>
        <p:spPr>
          <a:xfrm>
            <a:off x="571500" y="913765"/>
            <a:ext cx="11263745" cy="5622117"/>
          </a:xfrm>
          <a:ln>
            <a:noFill/>
          </a:ln>
        </p:spPr>
        <p:txBody>
          <a:bodyPr>
            <a:noAutofit/>
          </a:bodyPr>
          <a:lstStyle/>
          <a:p>
            <a:pPr fontAlgn="auto">
              <a:lnSpc>
                <a:spcPts val="4000"/>
              </a:lnSpc>
              <a:spcBef>
                <a:spcPts val="0"/>
              </a:spcBef>
              <a:buFontTx/>
              <a:buNone/>
            </a:pPr>
            <a:r>
              <a:rPr lang="en-US" altLang="zh-CN" sz="2000" dirty="0">
                <a:latin typeface="微软雅黑" panose="020B0503020204020204" pitchFamily="34" charset="-122"/>
                <a:ea typeface="微软雅黑" panose="020B0503020204020204" pitchFamily="34" charset="-122"/>
              </a:rPr>
              <a:t>            </a:t>
            </a:r>
            <a:r>
              <a:rPr lang="zh-CN" altLang="en-US" b="1" dirty="0">
                <a:solidFill>
                  <a:schemeClr val="accent2"/>
                </a:solidFill>
                <a:latin typeface="华文楷体" panose="02010600040101010101" charset="-122"/>
                <a:ea typeface="华文楷体" panose="02010600040101010101" charset="-122"/>
                <a:cs typeface="华文楷体" panose="02010600040101010101" charset="-122"/>
              </a:rPr>
              <a:t>（二）价格变动的外因</a:t>
            </a:r>
            <a:endParaRPr lang="zh-CN" altLang="en-US" sz="2400" b="1" dirty="0">
              <a:solidFill>
                <a:schemeClr val="accent2"/>
              </a:solidFill>
              <a:latin typeface="华文楷体" panose="02010600040101010101" charset="-122"/>
              <a:ea typeface="华文楷体" panose="02010600040101010101" charset="-122"/>
              <a:cs typeface="华文楷体" panose="02010600040101010101" charset="-122"/>
            </a:endParaRPr>
          </a:p>
          <a:p>
            <a:pPr indent="609600" fontAlgn="auto">
              <a:lnSpc>
                <a:spcPts val="4000"/>
              </a:lnSpc>
              <a:spcBef>
                <a:spcPts val="0"/>
              </a:spcBef>
              <a:buFontTx/>
              <a:buNone/>
              <a:extLst>
                <a:ext uri="{35155182-B16C-46BC-9424-99874614C6A1}">
                  <wpsdc:indentchars xmlns:wpsdc="http://www.wps.cn/officeDocument/2017/drawingmlCustomData" val="200" checksum="4158780845"/>
                </a:ext>
              </a:extLst>
            </a:pPr>
            <a:r>
              <a:rPr lang="zh-CN" altLang="en-US" sz="2400" dirty="0">
                <a:latin typeface="华文楷体" panose="02010600040101010101" charset="-122"/>
                <a:ea typeface="华文楷体" panose="02010600040101010101" charset="-122"/>
                <a:cs typeface="华文楷体" panose="02010600040101010101" charset="-122"/>
              </a:rPr>
              <a:t>价格变动的外部影响因素众多。从微观层面看，市场供需关系变动是关键影响因素。从宏观层面看，经济规模变动、经济结构改变以及经济政策调整，也有重要影响。</a:t>
            </a:r>
            <a:endParaRPr lang="zh-CN" altLang="en-US" sz="2400" dirty="0">
              <a:latin typeface="华文楷体" panose="02010600040101010101" charset="-122"/>
              <a:ea typeface="华文楷体" panose="02010600040101010101" charset="-122"/>
              <a:cs typeface="华文楷体" panose="02010600040101010101" charset="-122"/>
            </a:endParaRPr>
          </a:p>
          <a:p>
            <a:pPr indent="609600" fontAlgn="auto">
              <a:lnSpc>
                <a:spcPts val="4000"/>
              </a:lnSpc>
              <a:spcBef>
                <a:spcPts val="0"/>
              </a:spcBef>
              <a:buFontTx/>
              <a:buNone/>
              <a:extLst>
                <a:ext uri="{35155182-B16C-46BC-9424-99874614C6A1}">
                  <wpsdc:indentchars xmlns:wpsdc="http://www.wps.cn/officeDocument/2017/drawingmlCustomData" val="200" checksum="4158780845"/>
                </a:ext>
              </a:extLst>
            </a:pPr>
            <a:r>
              <a:rPr lang="en-US" sz="2400" b="1" dirty="0">
                <a:solidFill>
                  <a:schemeClr val="accent1"/>
                </a:solidFill>
                <a:latin typeface="Times New Roman" panose="02020603050405020304" pitchFamily="18" charset="0"/>
                <a:ea typeface="华文楷体" panose="02010600040101010101" charset="-122"/>
                <a:cs typeface="Times New Roman" panose="02020603050405020304" pitchFamily="18" charset="0"/>
                <a:sym typeface="+mn-ea"/>
              </a:rPr>
              <a:t> 1.</a:t>
            </a:r>
            <a:r>
              <a:rPr lang="zh-CN" altLang="en-US" sz="2400" b="1" dirty="0">
                <a:solidFill>
                  <a:schemeClr val="accent1"/>
                </a:solidFill>
                <a:latin typeface="华文楷体" panose="02010600040101010101" charset="-122"/>
                <a:ea typeface="华文楷体" panose="02010600040101010101" charset="-122"/>
                <a:cs typeface="华文楷体" panose="02010600040101010101" charset="-122"/>
                <a:sym typeface="+mn-ea"/>
              </a:rPr>
              <a:t>市场供需</a:t>
            </a:r>
            <a:endParaRPr lang="zh-CN" altLang="en-US" sz="2000" dirty="0">
              <a:latin typeface="微软雅黑" panose="020B0503020204020204" pitchFamily="34" charset="-122"/>
              <a:ea typeface="微软雅黑" panose="020B0503020204020204" pitchFamily="34" charset="-122"/>
            </a:endParaRPr>
          </a:p>
          <a:p>
            <a:pPr eaLnBrk="1" hangingPunct="1">
              <a:lnSpc>
                <a:spcPct val="140000"/>
              </a:lnSpc>
              <a:buFontTx/>
              <a:buNone/>
            </a:pPr>
            <a:r>
              <a:rPr lang="zh-CN" altLang="en-US" sz="2000" dirty="0">
                <a:latin typeface="微软雅黑" panose="020B0503020204020204" pitchFamily="34" charset="-122"/>
                <a:ea typeface="微软雅黑" panose="020B0503020204020204" pitchFamily="34" charset="-122"/>
              </a:rPr>
              <a:t>     </a:t>
            </a:r>
            <a:r>
              <a:rPr lang="zh-CN" altLang="en-US" sz="2400" dirty="0">
                <a:latin typeface="华文楷体" panose="02010600040101010101" charset="-122"/>
                <a:ea typeface="华文楷体" panose="02010600040101010101" charset="-122"/>
                <a:cs typeface="华文楷体" panose="02010600040101010101" charset="-122"/>
              </a:rPr>
              <a:t>     市场经济条件下，价格变动最终取决于价值规律和市场供求变动。对某种商品，供给大于需求时，价格下降；供给小于需求时，价格上涨；供需平衡时，价格稳定。对国民经济而言，总需求与总供给冲击，均会导致物价水平不同程度的变动。</a:t>
            </a:r>
            <a:endParaRPr lang="zh-CN" altLang="en-US" sz="2400" dirty="0">
              <a:latin typeface="华文楷体" panose="02010600040101010101" charset="-122"/>
              <a:ea typeface="华文楷体" panose="02010600040101010101" charset="-122"/>
              <a:cs typeface="华文楷体" panose="02010600040101010101" charset="-122"/>
            </a:endParaRPr>
          </a:p>
        </p:txBody>
      </p:sp>
      <p:sp>
        <p:nvSpPr>
          <p:cNvPr id="5" name="灯片编号占位符 6"/>
          <p:cNvSpPr>
            <a:spLocks noGrp="1"/>
          </p:cNvSpPr>
          <p:nvPr>
            <p:ph type="sldNum" sz="quarter" idx="12"/>
          </p:nvPr>
        </p:nvSpPr>
        <p:spPr>
          <a:xfrm>
            <a:off x="10888524" y="6619009"/>
            <a:ext cx="932884" cy="311727"/>
          </a:xfrm>
        </p:spPr>
        <p:txBody>
          <a:bodyPr/>
          <a:lstStyle/>
          <a:p>
            <a:fld id="{9A0DB2DC-4C9A-4742-B13C-FB6460FD3503}" type="slidenum">
              <a:rPr lang="zh-CN" altLang="en-US" sz="2000">
                <a:solidFill>
                  <a:schemeClr val="tx1"/>
                </a:solidFill>
              </a:rPr>
            </a:fld>
            <a:endParaRPr lang="zh-CN" altLang="en-US" sz="2000" dirty="0">
              <a:solidFill>
                <a:schemeClr val="tx1"/>
              </a:solidFill>
            </a:endParaRPr>
          </a:p>
        </p:txBody>
      </p:sp>
      <p:sp>
        <p:nvSpPr>
          <p:cNvPr id="6" name="Rectangle 4" descr="浅色上对角线"/>
          <p:cNvSpPr>
            <a:spLocks noChangeArrowheads="1"/>
          </p:cNvSpPr>
          <p:nvPr/>
        </p:nvSpPr>
        <p:spPr bwMode="auto">
          <a:xfrm>
            <a:off x="861591" y="107576"/>
            <a:ext cx="5234409"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二、价格变动的影响</a:t>
            </a: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因素</a:t>
            </a:r>
            <a:endPar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0"/>
                                  </p:stCondLst>
                                  <p:childTnLst>
                                    <p:set>
                                      <p:cBhvr>
                                        <p:cTn id="6" dur="1" fill="hold">
                                          <p:stCondLst>
                                            <p:cond delay="0"/>
                                          </p:stCondLst>
                                        </p:cTn>
                                        <p:tgtEl>
                                          <p:spTgt spid="23559">
                                            <p:txEl>
                                              <p:pRg st="0" end="0"/>
                                            </p:txEl>
                                          </p:spTgt>
                                        </p:tgtEl>
                                        <p:attrNameLst>
                                          <p:attrName>style.visibility</p:attrName>
                                        </p:attrNameLst>
                                      </p:cBhvr>
                                      <p:to>
                                        <p:strVal val="visible"/>
                                      </p:to>
                                    </p:set>
                                    <p:animEffect transition="in" filter="blinds(horizontal)">
                                      <p:cBhvr>
                                        <p:cTn id="7" dur="500"/>
                                        <p:tgtEl>
                                          <p:spTgt spid="23559">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23559">
                                            <p:txEl>
                                              <p:pRg st="1" end="1"/>
                                            </p:txEl>
                                          </p:spTgt>
                                        </p:tgtEl>
                                        <p:attrNameLst>
                                          <p:attrName>style.visibility</p:attrName>
                                        </p:attrNameLst>
                                      </p:cBhvr>
                                      <p:to>
                                        <p:strVal val="visible"/>
                                      </p:to>
                                    </p:set>
                                    <p:animEffect transition="in" filter="blinds(horizontal)">
                                      <p:cBhvr>
                                        <p:cTn id="12" dur="500"/>
                                        <p:tgtEl>
                                          <p:spTgt spid="23559">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23559">
                                            <p:txEl>
                                              <p:pRg st="2" end="2"/>
                                            </p:txEl>
                                          </p:spTgt>
                                        </p:tgtEl>
                                        <p:attrNameLst>
                                          <p:attrName>style.visibility</p:attrName>
                                        </p:attrNameLst>
                                      </p:cBhvr>
                                      <p:to>
                                        <p:strVal val="visible"/>
                                      </p:to>
                                    </p:set>
                                    <p:animEffect transition="in" filter="blinds(horizontal)">
                                      <p:cBhvr>
                                        <p:cTn id="17" dur="500"/>
                                        <p:tgtEl>
                                          <p:spTgt spid="23559">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23559">
                                            <p:txEl>
                                              <p:pRg st="3" end="3"/>
                                            </p:txEl>
                                          </p:spTgt>
                                        </p:tgtEl>
                                        <p:attrNameLst>
                                          <p:attrName>style.visibility</p:attrName>
                                        </p:attrNameLst>
                                      </p:cBhvr>
                                      <p:to>
                                        <p:strVal val="visible"/>
                                      </p:to>
                                    </p:set>
                                    <p:animEffect transition="in" filter="blinds(horizontal)">
                                      <p:cBhvr>
                                        <p:cTn id="22" dur="500"/>
                                        <p:tgtEl>
                                          <p:spTgt spid="23559">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559"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8" name="AutoShape 6">
            <a:hlinkClick r:id="" action="ppaction://noaction" highlightClick="1"/>
            <a:hlinkHover r:id="rId1" action="ppaction://hlinksldjump"/>
          </p:cNvPr>
          <p:cNvSpPr>
            <a:spLocks noChangeArrowheads="1"/>
          </p:cNvSpPr>
          <p:nvPr/>
        </p:nvSpPr>
        <p:spPr bwMode="auto">
          <a:xfrm>
            <a:off x="7011566" y="914400"/>
            <a:ext cx="381000" cy="228600"/>
          </a:xfrm>
          <a:prstGeom prst="actionButtonBlank">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000" tIns="46800" rIns="90000" bIns="46800"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en-US">
              <a:latin typeface="微软雅黑" panose="020B0503020204020204" pitchFamily="34" charset="-122"/>
              <a:ea typeface="微软雅黑" panose="020B0503020204020204" pitchFamily="34" charset="-122"/>
            </a:endParaRPr>
          </a:p>
        </p:txBody>
      </p:sp>
      <p:sp>
        <p:nvSpPr>
          <p:cNvPr id="23559" name="Rectangle 7"/>
          <p:cNvSpPr>
            <a:spLocks noGrp="1" noRot="1" noChangeArrowheads="1"/>
          </p:cNvSpPr>
          <p:nvPr>
            <p:ph idx="1"/>
          </p:nvPr>
        </p:nvSpPr>
        <p:spPr>
          <a:xfrm>
            <a:off x="571500" y="913765"/>
            <a:ext cx="11263745" cy="5622117"/>
          </a:xfrm>
          <a:ln>
            <a:noFill/>
          </a:ln>
        </p:spPr>
        <p:txBody>
          <a:bodyPr>
            <a:noAutofit/>
          </a:bodyPr>
          <a:lstStyle/>
          <a:p>
            <a:pPr fontAlgn="auto">
              <a:lnSpc>
                <a:spcPts val="4000"/>
              </a:lnSpc>
              <a:spcBef>
                <a:spcPts val="0"/>
              </a:spcBef>
              <a:buFontTx/>
              <a:buNone/>
            </a:pPr>
            <a:r>
              <a:rPr lang="en-US" altLang="zh-CN" sz="2000" dirty="0">
                <a:latin typeface="微软雅黑" panose="020B0503020204020204" pitchFamily="34" charset="-122"/>
                <a:ea typeface="微软雅黑" panose="020B0503020204020204" pitchFamily="34" charset="-122"/>
              </a:rPr>
              <a:t>      </a:t>
            </a:r>
            <a:r>
              <a:rPr lang="en-US" sz="2400" b="1" dirty="0">
                <a:solidFill>
                  <a:schemeClr val="accent1"/>
                </a:solidFill>
                <a:latin typeface="Times New Roman" panose="02020603050405020304" pitchFamily="18" charset="0"/>
                <a:ea typeface="华文楷体" panose="02010600040101010101" charset="-122"/>
                <a:cs typeface="Times New Roman" panose="02020603050405020304" pitchFamily="18" charset="0"/>
                <a:sym typeface="+mn-ea"/>
              </a:rPr>
              <a:t> 2.</a:t>
            </a:r>
            <a:r>
              <a:rPr lang="zh-CN" altLang="en-US" sz="2400" b="1" dirty="0">
                <a:solidFill>
                  <a:schemeClr val="accent1"/>
                </a:solidFill>
                <a:latin typeface="华文楷体" panose="02010600040101010101" charset="-122"/>
                <a:ea typeface="华文楷体" panose="02010600040101010101" charset="-122"/>
                <a:cs typeface="华文楷体" panose="02010600040101010101" charset="-122"/>
                <a:sym typeface="+mn-ea"/>
              </a:rPr>
              <a:t>经济规模</a:t>
            </a:r>
            <a:endParaRPr lang="zh-CN" altLang="en-US" sz="2000" dirty="0">
              <a:latin typeface="微软雅黑" panose="020B0503020204020204" pitchFamily="34" charset="-122"/>
              <a:ea typeface="微软雅黑" panose="020B0503020204020204" pitchFamily="34" charset="-122"/>
            </a:endParaRPr>
          </a:p>
          <a:p>
            <a:pPr eaLnBrk="1" hangingPunct="1">
              <a:lnSpc>
                <a:spcPct val="140000"/>
              </a:lnSpc>
              <a:buFontTx/>
              <a:buNone/>
            </a:pPr>
            <a:r>
              <a:rPr lang="zh-CN" altLang="en-US" sz="2000" dirty="0">
                <a:latin typeface="微软雅黑" panose="020B0503020204020204" pitchFamily="34" charset="-122"/>
                <a:ea typeface="微软雅黑" panose="020B0503020204020204" pitchFamily="34" charset="-122"/>
              </a:rPr>
              <a:t>     </a:t>
            </a:r>
            <a:r>
              <a:rPr lang="zh-CN" altLang="en-US" sz="2400" dirty="0">
                <a:latin typeface="华文楷体" panose="02010600040101010101" charset="-122"/>
                <a:ea typeface="华文楷体" panose="02010600040101010101" charset="-122"/>
                <a:cs typeface="华文楷体" panose="02010600040101010101" charset="-122"/>
              </a:rPr>
              <a:t>     经济规模变动对价格变动具有双重效应：一方面，经济规模扩大导致投资需求、消费需求和货币需求增加，推动总需求扩大，进而拉动价格水平提高；另一方面，经济规模持续扩大会增加社会总供给，从而抑制价格水平提高。</a:t>
            </a:r>
            <a:endParaRPr lang="zh-CN" altLang="en-US" sz="2400" dirty="0">
              <a:latin typeface="华文楷体" panose="02010600040101010101" charset="-122"/>
              <a:ea typeface="华文楷体" panose="02010600040101010101" charset="-122"/>
              <a:cs typeface="华文楷体" panose="02010600040101010101" charset="-122"/>
            </a:endParaRPr>
          </a:p>
          <a:p>
            <a:pPr fontAlgn="auto">
              <a:lnSpc>
                <a:spcPts val="4000"/>
              </a:lnSpc>
              <a:spcBef>
                <a:spcPts val="0"/>
              </a:spcBef>
              <a:buFontTx/>
              <a:buNone/>
            </a:pPr>
            <a:r>
              <a:rPr lang="en-US" sz="2400" b="1" dirty="0">
                <a:solidFill>
                  <a:schemeClr val="accent1"/>
                </a:solidFill>
                <a:latin typeface="Times New Roman" panose="02020603050405020304" pitchFamily="18" charset="0"/>
                <a:ea typeface="华文楷体" panose="02010600040101010101" charset="-122"/>
                <a:cs typeface="Times New Roman" panose="02020603050405020304" pitchFamily="18" charset="0"/>
                <a:sym typeface="+mn-ea"/>
              </a:rPr>
              <a:t>      3.</a:t>
            </a:r>
            <a:r>
              <a:rPr lang="zh-CN" altLang="en-US" sz="2400" b="1" dirty="0">
                <a:solidFill>
                  <a:schemeClr val="accent1"/>
                </a:solidFill>
                <a:latin typeface="华文楷体" panose="02010600040101010101" charset="-122"/>
                <a:ea typeface="华文楷体" panose="02010600040101010101" charset="-122"/>
                <a:cs typeface="华文楷体" panose="02010600040101010101" charset="-122"/>
                <a:sym typeface="+mn-ea"/>
              </a:rPr>
              <a:t>经济结构</a:t>
            </a:r>
            <a:endParaRPr lang="zh-CN" altLang="en-US" sz="2400" dirty="0">
              <a:latin typeface="微软雅黑" panose="020B0503020204020204" pitchFamily="34" charset="-122"/>
              <a:ea typeface="微软雅黑" panose="020B0503020204020204" pitchFamily="34" charset="-122"/>
            </a:endParaRPr>
          </a:p>
          <a:p>
            <a:pPr eaLnBrk="1" hangingPunct="1">
              <a:lnSpc>
                <a:spcPct val="140000"/>
              </a:lnSpc>
              <a:buFontTx/>
              <a:buNone/>
            </a:pPr>
            <a:r>
              <a:rPr lang="zh-CN" altLang="en-US" sz="2400" dirty="0">
                <a:latin typeface="微软雅黑" panose="020B0503020204020204" pitchFamily="34" charset="-122"/>
                <a:ea typeface="微软雅黑" panose="020B0503020204020204" pitchFamily="34" charset="-122"/>
                <a:sym typeface="+mn-ea"/>
              </a:rPr>
              <a:t>     </a:t>
            </a:r>
            <a:r>
              <a:rPr lang="zh-CN" altLang="en-US" sz="2400" dirty="0">
                <a:latin typeface="华文楷体" panose="02010600040101010101" charset="-122"/>
                <a:ea typeface="华文楷体" panose="02010600040101010101" charset="-122"/>
                <a:cs typeface="华文楷体" panose="02010600040101010101" charset="-122"/>
                <a:sym typeface="+mn-ea"/>
              </a:rPr>
              <a:t>     </a:t>
            </a:r>
            <a:r>
              <a:rPr lang="zh-CN" altLang="en-US" sz="2400" dirty="0">
                <a:latin typeface="华文楷体" panose="02010600040101010101" charset="-122"/>
                <a:ea typeface="华文楷体" panose="02010600040101010101" charset="-122"/>
                <a:cs typeface="华文楷体" panose="02010600040101010101" charset="-122"/>
              </a:rPr>
              <a:t>在总需求稳定的情况下，因生产结构变化导致供求整体或部分失衡，也会引发价格变动。不同行业的劳动生产率变化存在显著差异；劳动生产率提高快的行业增加工资时，会对低生产率行业形成强烈的示范效应，工资刚性机制和攀比机制最终会导致一般物价水平上涨。</a:t>
            </a:r>
            <a:endParaRPr lang="zh-CN" altLang="en-US" sz="2400" dirty="0">
              <a:latin typeface="华文楷体" panose="02010600040101010101" charset="-122"/>
              <a:ea typeface="华文楷体" panose="02010600040101010101" charset="-122"/>
              <a:cs typeface="华文楷体" panose="02010600040101010101" charset="-122"/>
            </a:endParaRPr>
          </a:p>
          <a:p>
            <a:pPr fontAlgn="auto">
              <a:lnSpc>
                <a:spcPts val="4000"/>
              </a:lnSpc>
              <a:spcBef>
                <a:spcPts val="0"/>
              </a:spcBef>
              <a:buFontTx/>
              <a:buNone/>
            </a:pPr>
            <a:r>
              <a:rPr lang="en-US" sz="2400" b="1" dirty="0">
                <a:solidFill>
                  <a:schemeClr val="accent1"/>
                </a:solidFill>
                <a:latin typeface="Times New Roman" panose="02020603050405020304" pitchFamily="18" charset="0"/>
                <a:ea typeface="华文楷体" panose="02010600040101010101" charset="-122"/>
                <a:cs typeface="Times New Roman" panose="02020603050405020304" pitchFamily="18" charset="0"/>
                <a:sym typeface="+mn-ea"/>
              </a:rPr>
              <a:t>  </a:t>
            </a:r>
            <a:endParaRPr lang="zh-CN" altLang="en-US" sz="2400" dirty="0">
              <a:latin typeface="华文楷体" panose="02010600040101010101" charset="-122"/>
              <a:ea typeface="华文楷体" panose="02010600040101010101" charset="-122"/>
              <a:cs typeface="华文楷体" panose="02010600040101010101" charset="-122"/>
            </a:endParaRPr>
          </a:p>
        </p:txBody>
      </p:sp>
      <p:sp>
        <p:nvSpPr>
          <p:cNvPr id="5" name="灯片编号占位符 6"/>
          <p:cNvSpPr>
            <a:spLocks noGrp="1"/>
          </p:cNvSpPr>
          <p:nvPr>
            <p:ph type="sldNum" sz="quarter" idx="12"/>
          </p:nvPr>
        </p:nvSpPr>
        <p:spPr>
          <a:xfrm>
            <a:off x="10888524" y="6619009"/>
            <a:ext cx="932884" cy="311727"/>
          </a:xfrm>
        </p:spPr>
        <p:txBody>
          <a:bodyPr/>
          <a:lstStyle/>
          <a:p>
            <a:fld id="{9A0DB2DC-4C9A-4742-B13C-FB6460FD3503}" type="slidenum">
              <a:rPr lang="zh-CN" altLang="en-US" sz="2000">
                <a:solidFill>
                  <a:schemeClr val="tx1"/>
                </a:solidFill>
              </a:rPr>
            </a:fld>
            <a:endParaRPr lang="zh-CN" altLang="en-US" sz="2000" dirty="0">
              <a:solidFill>
                <a:schemeClr val="tx1"/>
              </a:solidFill>
            </a:endParaRPr>
          </a:p>
        </p:txBody>
      </p:sp>
      <p:sp>
        <p:nvSpPr>
          <p:cNvPr id="6" name="Rectangle 4" descr="浅色上对角线"/>
          <p:cNvSpPr>
            <a:spLocks noChangeArrowheads="1"/>
          </p:cNvSpPr>
          <p:nvPr/>
        </p:nvSpPr>
        <p:spPr bwMode="auto">
          <a:xfrm>
            <a:off x="861591" y="107576"/>
            <a:ext cx="5234409"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二、价格变动的影响</a:t>
            </a: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因素</a:t>
            </a:r>
            <a:endPar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0"/>
                                  </p:stCondLst>
                                  <p:childTnLst>
                                    <p:set>
                                      <p:cBhvr>
                                        <p:cTn id="6" dur="1" fill="hold">
                                          <p:stCondLst>
                                            <p:cond delay="0"/>
                                          </p:stCondLst>
                                        </p:cTn>
                                        <p:tgtEl>
                                          <p:spTgt spid="23559">
                                            <p:txEl>
                                              <p:pRg st="0" end="0"/>
                                            </p:txEl>
                                          </p:spTgt>
                                        </p:tgtEl>
                                        <p:attrNameLst>
                                          <p:attrName>style.visibility</p:attrName>
                                        </p:attrNameLst>
                                      </p:cBhvr>
                                      <p:to>
                                        <p:strVal val="visible"/>
                                      </p:to>
                                    </p:set>
                                    <p:animEffect transition="in" filter="blinds(horizontal)">
                                      <p:cBhvr>
                                        <p:cTn id="7" dur="500"/>
                                        <p:tgtEl>
                                          <p:spTgt spid="23559">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23559">
                                            <p:txEl>
                                              <p:pRg st="1" end="1"/>
                                            </p:txEl>
                                          </p:spTgt>
                                        </p:tgtEl>
                                        <p:attrNameLst>
                                          <p:attrName>style.visibility</p:attrName>
                                        </p:attrNameLst>
                                      </p:cBhvr>
                                      <p:to>
                                        <p:strVal val="visible"/>
                                      </p:to>
                                    </p:set>
                                    <p:animEffect transition="in" filter="blinds(horizontal)">
                                      <p:cBhvr>
                                        <p:cTn id="12" dur="500"/>
                                        <p:tgtEl>
                                          <p:spTgt spid="23559">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23559">
                                            <p:txEl>
                                              <p:pRg st="2" end="2"/>
                                            </p:txEl>
                                          </p:spTgt>
                                        </p:tgtEl>
                                        <p:attrNameLst>
                                          <p:attrName>style.visibility</p:attrName>
                                        </p:attrNameLst>
                                      </p:cBhvr>
                                      <p:to>
                                        <p:strVal val="visible"/>
                                      </p:to>
                                    </p:set>
                                    <p:animEffect transition="in" filter="blinds(horizontal)">
                                      <p:cBhvr>
                                        <p:cTn id="17" dur="500"/>
                                        <p:tgtEl>
                                          <p:spTgt spid="23559">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23559">
                                            <p:txEl>
                                              <p:pRg st="3" end="3"/>
                                            </p:txEl>
                                          </p:spTgt>
                                        </p:tgtEl>
                                        <p:attrNameLst>
                                          <p:attrName>style.visibility</p:attrName>
                                        </p:attrNameLst>
                                      </p:cBhvr>
                                      <p:to>
                                        <p:strVal val="visible"/>
                                      </p:to>
                                    </p:set>
                                    <p:animEffect transition="in" filter="blinds(horizontal)">
                                      <p:cBhvr>
                                        <p:cTn id="22" dur="500"/>
                                        <p:tgtEl>
                                          <p:spTgt spid="23559">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grpId="0" nodeType="clickEffect">
                                  <p:stCondLst>
                                    <p:cond delay="0"/>
                                  </p:stCondLst>
                                  <p:childTnLst>
                                    <p:set>
                                      <p:cBhvr>
                                        <p:cTn id="26" dur="1" fill="hold">
                                          <p:stCondLst>
                                            <p:cond delay="0"/>
                                          </p:stCondLst>
                                        </p:cTn>
                                        <p:tgtEl>
                                          <p:spTgt spid="23559">
                                            <p:txEl>
                                              <p:pRg st="4" end="4"/>
                                            </p:txEl>
                                          </p:spTgt>
                                        </p:tgtEl>
                                        <p:attrNameLst>
                                          <p:attrName>style.visibility</p:attrName>
                                        </p:attrNameLst>
                                      </p:cBhvr>
                                      <p:to>
                                        <p:strVal val="visible"/>
                                      </p:to>
                                    </p:set>
                                    <p:animEffect transition="in" filter="blinds(horizontal)">
                                      <p:cBhvr>
                                        <p:cTn id="27" dur="500"/>
                                        <p:tgtEl>
                                          <p:spTgt spid="23559">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559"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8" name="AutoShape 6">
            <a:hlinkClick r:id="" action="ppaction://noaction" highlightClick="1"/>
            <a:hlinkHover r:id="rId1" action="ppaction://hlinksldjump"/>
          </p:cNvPr>
          <p:cNvSpPr>
            <a:spLocks noChangeArrowheads="1"/>
          </p:cNvSpPr>
          <p:nvPr/>
        </p:nvSpPr>
        <p:spPr bwMode="auto">
          <a:xfrm>
            <a:off x="7011566" y="914400"/>
            <a:ext cx="381000" cy="228600"/>
          </a:xfrm>
          <a:prstGeom prst="actionButtonBlank">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000" tIns="46800" rIns="90000" bIns="46800"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en-US">
              <a:latin typeface="微软雅黑" panose="020B0503020204020204" pitchFamily="34" charset="-122"/>
              <a:ea typeface="微软雅黑" panose="020B0503020204020204" pitchFamily="34" charset="-122"/>
            </a:endParaRPr>
          </a:p>
        </p:txBody>
      </p:sp>
      <p:sp>
        <p:nvSpPr>
          <p:cNvPr id="23559" name="Rectangle 7"/>
          <p:cNvSpPr>
            <a:spLocks noGrp="1" noRot="1" noChangeArrowheads="1"/>
          </p:cNvSpPr>
          <p:nvPr>
            <p:ph idx="1"/>
          </p:nvPr>
        </p:nvSpPr>
        <p:spPr>
          <a:xfrm>
            <a:off x="571500" y="913765"/>
            <a:ext cx="11263745" cy="5622117"/>
          </a:xfrm>
          <a:ln>
            <a:noFill/>
          </a:ln>
        </p:spPr>
        <p:txBody>
          <a:bodyPr>
            <a:noAutofit/>
          </a:bodyPr>
          <a:lstStyle/>
          <a:p>
            <a:pPr fontAlgn="auto">
              <a:lnSpc>
                <a:spcPts val="4000"/>
              </a:lnSpc>
              <a:spcBef>
                <a:spcPts val="0"/>
              </a:spcBef>
              <a:buFontTx/>
              <a:buNone/>
            </a:pPr>
            <a:r>
              <a:rPr lang="en-US" altLang="zh-CN" sz="2000" dirty="0">
                <a:latin typeface="微软雅黑" panose="020B0503020204020204" pitchFamily="34" charset="-122"/>
                <a:ea typeface="微软雅黑" panose="020B0503020204020204" pitchFamily="34" charset="-122"/>
              </a:rPr>
              <a:t>      </a:t>
            </a:r>
            <a:r>
              <a:rPr lang="en-US" sz="2400" b="1" dirty="0">
                <a:solidFill>
                  <a:schemeClr val="accent1"/>
                </a:solidFill>
                <a:latin typeface="Times New Roman" panose="02020603050405020304" pitchFamily="18" charset="0"/>
                <a:ea typeface="华文楷体" panose="02010600040101010101" charset="-122"/>
                <a:cs typeface="Times New Roman" panose="02020603050405020304" pitchFamily="18" charset="0"/>
                <a:sym typeface="+mn-ea"/>
              </a:rPr>
              <a:t> 4.</a:t>
            </a:r>
            <a:r>
              <a:rPr lang="zh-CN" altLang="en-US" sz="2400" b="1" dirty="0">
                <a:solidFill>
                  <a:schemeClr val="accent1"/>
                </a:solidFill>
                <a:latin typeface="华文楷体" panose="02010600040101010101" charset="-122"/>
                <a:ea typeface="华文楷体" panose="02010600040101010101" charset="-122"/>
                <a:cs typeface="华文楷体" panose="02010600040101010101" charset="-122"/>
                <a:sym typeface="+mn-ea"/>
              </a:rPr>
              <a:t>经济政策</a:t>
            </a:r>
            <a:endParaRPr lang="zh-CN" altLang="en-US" sz="2000" dirty="0">
              <a:latin typeface="微软雅黑" panose="020B0503020204020204" pitchFamily="34" charset="-122"/>
              <a:ea typeface="微软雅黑" panose="020B0503020204020204" pitchFamily="34" charset="-122"/>
            </a:endParaRPr>
          </a:p>
          <a:p>
            <a:pPr eaLnBrk="1" hangingPunct="1">
              <a:lnSpc>
                <a:spcPct val="140000"/>
              </a:lnSpc>
              <a:buFontTx/>
              <a:buNone/>
            </a:pPr>
            <a:r>
              <a:rPr lang="zh-CN" altLang="en-US" sz="2000" dirty="0">
                <a:latin typeface="微软雅黑" panose="020B0503020204020204" pitchFamily="34" charset="-122"/>
                <a:ea typeface="微软雅黑" panose="020B0503020204020204" pitchFamily="34" charset="-122"/>
              </a:rPr>
              <a:t>     </a:t>
            </a:r>
            <a:r>
              <a:rPr lang="zh-CN" altLang="en-US" sz="2400" dirty="0">
                <a:latin typeface="华文楷体" panose="02010600040101010101" charset="-122"/>
                <a:ea typeface="华文楷体" panose="02010600040101010101" charset="-122"/>
                <a:cs typeface="华文楷体" panose="02010600040101010101" charset="-122"/>
              </a:rPr>
              <a:t>     宏观经济政策是政府调控国民经济的工具和手段，其构成价格变动的重要外部因素。</a:t>
            </a:r>
            <a:endParaRPr lang="zh-CN" altLang="en-US" sz="2400" dirty="0">
              <a:latin typeface="华文楷体" panose="02010600040101010101" charset="-122"/>
              <a:ea typeface="华文楷体" panose="02010600040101010101" charset="-122"/>
              <a:cs typeface="华文楷体" panose="02010600040101010101" charset="-122"/>
            </a:endParaRPr>
          </a:p>
          <a:p>
            <a:pPr fontAlgn="auto">
              <a:lnSpc>
                <a:spcPts val="4000"/>
              </a:lnSpc>
              <a:spcBef>
                <a:spcPts val="0"/>
              </a:spcBef>
              <a:buFontTx/>
              <a:buNone/>
            </a:pPr>
            <a:r>
              <a:rPr lang="en-US" sz="2400" b="1" dirty="0">
                <a:solidFill>
                  <a:schemeClr val="accent1"/>
                </a:solidFill>
                <a:latin typeface="Times New Roman" panose="02020603050405020304" pitchFamily="18" charset="0"/>
                <a:ea typeface="华文楷体" panose="02010600040101010101" charset="-122"/>
                <a:cs typeface="Times New Roman" panose="02020603050405020304" pitchFamily="18" charset="0"/>
                <a:sym typeface="+mn-ea"/>
              </a:rPr>
              <a:t>      5.</a:t>
            </a:r>
            <a:r>
              <a:rPr lang="zh-CN" altLang="en-US" sz="2400" b="1" dirty="0">
                <a:solidFill>
                  <a:schemeClr val="accent1"/>
                </a:solidFill>
                <a:latin typeface="华文楷体" panose="02010600040101010101" charset="-122"/>
                <a:ea typeface="华文楷体" panose="02010600040101010101" charset="-122"/>
                <a:cs typeface="华文楷体" panose="02010600040101010101" charset="-122"/>
                <a:sym typeface="+mn-ea"/>
              </a:rPr>
              <a:t>通货膨胀</a:t>
            </a:r>
            <a:endParaRPr lang="zh-CN" altLang="en-US" sz="2400" dirty="0">
              <a:latin typeface="微软雅黑" panose="020B0503020204020204" pitchFamily="34" charset="-122"/>
              <a:ea typeface="微软雅黑" panose="020B0503020204020204" pitchFamily="34" charset="-122"/>
            </a:endParaRPr>
          </a:p>
          <a:p>
            <a:pPr eaLnBrk="1" hangingPunct="1">
              <a:lnSpc>
                <a:spcPct val="140000"/>
              </a:lnSpc>
              <a:buFontTx/>
              <a:buNone/>
            </a:pPr>
            <a:r>
              <a:rPr lang="zh-CN" altLang="en-US" sz="2400" dirty="0">
                <a:latin typeface="微软雅黑" panose="020B0503020204020204" pitchFamily="34" charset="-122"/>
                <a:ea typeface="微软雅黑" panose="020B0503020204020204" pitchFamily="34" charset="-122"/>
                <a:sym typeface="+mn-ea"/>
              </a:rPr>
              <a:t>     </a:t>
            </a:r>
            <a:r>
              <a:rPr lang="zh-CN" altLang="en-US" sz="2400" dirty="0">
                <a:latin typeface="华文楷体" panose="02010600040101010101" charset="-122"/>
                <a:ea typeface="华文楷体" panose="02010600040101010101" charset="-122"/>
                <a:cs typeface="华文楷体" panose="02010600040101010101" charset="-122"/>
                <a:sym typeface="+mn-ea"/>
              </a:rPr>
              <a:t>    </a:t>
            </a:r>
            <a:r>
              <a:rPr lang="zh-CN" altLang="en-US" sz="2400" dirty="0">
                <a:latin typeface="华文楷体" panose="02010600040101010101" charset="-122"/>
                <a:ea typeface="华文楷体" panose="02010600040101010101" charset="-122"/>
                <a:cs typeface="华文楷体" panose="02010600040101010101" charset="-122"/>
              </a:rPr>
              <a:t>通胀预期一旦形成，各类经济主体为避免损失会采取预防措施，这些措施（如减少货币持有，抢购囤积重要物资）会令通货膨胀自我强化，并显著加剧价格上升程度。</a:t>
            </a:r>
            <a:endParaRPr lang="zh-CN" altLang="en-US" sz="2400" dirty="0">
              <a:latin typeface="华文楷体" panose="02010600040101010101" charset="-122"/>
              <a:ea typeface="华文楷体" panose="02010600040101010101" charset="-122"/>
              <a:cs typeface="华文楷体" panose="02010600040101010101" charset="-122"/>
            </a:endParaRPr>
          </a:p>
          <a:p>
            <a:pPr fontAlgn="auto">
              <a:lnSpc>
                <a:spcPts val="4000"/>
              </a:lnSpc>
              <a:spcBef>
                <a:spcPts val="0"/>
              </a:spcBef>
              <a:buFontTx/>
              <a:buNone/>
            </a:pPr>
            <a:r>
              <a:rPr lang="en-US" sz="2400" b="1" dirty="0">
                <a:solidFill>
                  <a:schemeClr val="accent1"/>
                </a:solidFill>
                <a:latin typeface="Times New Roman" panose="02020603050405020304" pitchFamily="18" charset="0"/>
                <a:ea typeface="华文楷体" panose="02010600040101010101" charset="-122"/>
                <a:cs typeface="Times New Roman" panose="02020603050405020304" pitchFamily="18" charset="0"/>
                <a:sym typeface="+mn-ea"/>
              </a:rPr>
              <a:t>  </a:t>
            </a:r>
            <a:endParaRPr lang="zh-CN" altLang="en-US" sz="2400" dirty="0">
              <a:latin typeface="华文楷体" panose="02010600040101010101" charset="-122"/>
              <a:ea typeface="华文楷体" panose="02010600040101010101" charset="-122"/>
              <a:cs typeface="华文楷体" panose="02010600040101010101" charset="-122"/>
            </a:endParaRPr>
          </a:p>
        </p:txBody>
      </p:sp>
      <p:sp>
        <p:nvSpPr>
          <p:cNvPr id="5" name="灯片编号占位符 6"/>
          <p:cNvSpPr>
            <a:spLocks noGrp="1"/>
          </p:cNvSpPr>
          <p:nvPr>
            <p:ph type="sldNum" sz="quarter" idx="12"/>
          </p:nvPr>
        </p:nvSpPr>
        <p:spPr>
          <a:xfrm>
            <a:off x="10888524" y="6619009"/>
            <a:ext cx="932884" cy="311727"/>
          </a:xfrm>
        </p:spPr>
        <p:txBody>
          <a:bodyPr/>
          <a:lstStyle/>
          <a:p>
            <a:fld id="{9A0DB2DC-4C9A-4742-B13C-FB6460FD3503}" type="slidenum">
              <a:rPr lang="zh-CN" altLang="en-US" sz="2000">
                <a:solidFill>
                  <a:schemeClr val="tx1"/>
                </a:solidFill>
              </a:rPr>
            </a:fld>
            <a:endParaRPr lang="zh-CN" altLang="en-US" sz="2000" dirty="0">
              <a:solidFill>
                <a:schemeClr val="tx1"/>
              </a:solidFill>
            </a:endParaRPr>
          </a:p>
        </p:txBody>
      </p:sp>
      <p:sp>
        <p:nvSpPr>
          <p:cNvPr id="6" name="Rectangle 4" descr="浅色上对角线"/>
          <p:cNvSpPr>
            <a:spLocks noChangeArrowheads="1"/>
          </p:cNvSpPr>
          <p:nvPr/>
        </p:nvSpPr>
        <p:spPr bwMode="auto">
          <a:xfrm>
            <a:off x="861591" y="107576"/>
            <a:ext cx="5234409"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二、价格变动的影响</a:t>
            </a: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因素</a:t>
            </a:r>
            <a:endPar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0"/>
                                  </p:stCondLst>
                                  <p:childTnLst>
                                    <p:set>
                                      <p:cBhvr>
                                        <p:cTn id="6" dur="1" fill="hold">
                                          <p:stCondLst>
                                            <p:cond delay="0"/>
                                          </p:stCondLst>
                                        </p:cTn>
                                        <p:tgtEl>
                                          <p:spTgt spid="23559">
                                            <p:txEl>
                                              <p:pRg st="0" end="0"/>
                                            </p:txEl>
                                          </p:spTgt>
                                        </p:tgtEl>
                                        <p:attrNameLst>
                                          <p:attrName>style.visibility</p:attrName>
                                        </p:attrNameLst>
                                      </p:cBhvr>
                                      <p:to>
                                        <p:strVal val="visible"/>
                                      </p:to>
                                    </p:set>
                                    <p:animEffect transition="in" filter="blinds(horizontal)">
                                      <p:cBhvr>
                                        <p:cTn id="7" dur="500"/>
                                        <p:tgtEl>
                                          <p:spTgt spid="23559">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23559">
                                            <p:txEl>
                                              <p:pRg st="1" end="1"/>
                                            </p:txEl>
                                          </p:spTgt>
                                        </p:tgtEl>
                                        <p:attrNameLst>
                                          <p:attrName>style.visibility</p:attrName>
                                        </p:attrNameLst>
                                      </p:cBhvr>
                                      <p:to>
                                        <p:strVal val="visible"/>
                                      </p:to>
                                    </p:set>
                                    <p:animEffect transition="in" filter="blinds(horizontal)">
                                      <p:cBhvr>
                                        <p:cTn id="12" dur="500"/>
                                        <p:tgtEl>
                                          <p:spTgt spid="23559">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23559">
                                            <p:txEl>
                                              <p:pRg st="2" end="2"/>
                                            </p:txEl>
                                          </p:spTgt>
                                        </p:tgtEl>
                                        <p:attrNameLst>
                                          <p:attrName>style.visibility</p:attrName>
                                        </p:attrNameLst>
                                      </p:cBhvr>
                                      <p:to>
                                        <p:strVal val="visible"/>
                                      </p:to>
                                    </p:set>
                                    <p:animEffect transition="in" filter="blinds(horizontal)">
                                      <p:cBhvr>
                                        <p:cTn id="17" dur="500"/>
                                        <p:tgtEl>
                                          <p:spTgt spid="23559">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23559">
                                            <p:txEl>
                                              <p:pRg st="3" end="3"/>
                                            </p:txEl>
                                          </p:spTgt>
                                        </p:tgtEl>
                                        <p:attrNameLst>
                                          <p:attrName>style.visibility</p:attrName>
                                        </p:attrNameLst>
                                      </p:cBhvr>
                                      <p:to>
                                        <p:strVal val="visible"/>
                                      </p:to>
                                    </p:set>
                                    <p:animEffect transition="in" filter="blinds(horizontal)">
                                      <p:cBhvr>
                                        <p:cTn id="22" dur="500"/>
                                        <p:tgtEl>
                                          <p:spTgt spid="23559">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grpId="0" nodeType="clickEffect">
                                  <p:stCondLst>
                                    <p:cond delay="0"/>
                                  </p:stCondLst>
                                  <p:childTnLst>
                                    <p:set>
                                      <p:cBhvr>
                                        <p:cTn id="26" dur="1" fill="hold">
                                          <p:stCondLst>
                                            <p:cond delay="0"/>
                                          </p:stCondLst>
                                        </p:cTn>
                                        <p:tgtEl>
                                          <p:spTgt spid="23559">
                                            <p:txEl>
                                              <p:pRg st="4" end="4"/>
                                            </p:txEl>
                                          </p:spTgt>
                                        </p:tgtEl>
                                        <p:attrNameLst>
                                          <p:attrName>style.visibility</p:attrName>
                                        </p:attrNameLst>
                                      </p:cBhvr>
                                      <p:to>
                                        <p:strVal val="visible"/>
                                      </p:to>
                                    </p:set>
                                    <p:animEffect transition="in" filter="blinds(horizontal)">
                                      <p:cBhvr>
                                        <p:cTn id="27" dur="500"/>
                                        <p:tgtEl>
                                          <p:spTgt spid="23559">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559"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descr="微信图片_2025-08-21_135334_841"/>
          <p:cNvPicPr>
            <a:picLocks noChangeAspect="1"/>
          </p:cNvPicPr>
          <p:nvPr/>
        </p:nvPicPr>
        <p:blipFill>
          <a:blip r:embed="rId1"/>
          <a:stretch>
            <a:fillRect/>
          </a:stretch>
        </p:blipFill>
        <p:spPr>
          <a:xfrm>
            <a:off x="500438" y="-72736"/>
            <a:ext cx="11691562" cy="6681355"/>
          </a:xfrm>
          <a:prstGeom prst="rect">
            <a:avLst/>
          </a:prstGeom>
        </p:spPr>
      </p:pic>
      <p:sp>
        <p:nvSpPr>
          <p:cNvPr id="52" name="圆角矩形 51"/>
          <p:cNvSpPr/>
          <p:nvPr/>
        </p:nvSpPr>
        <p:spPr>
          <a:xfrm>
            <a:off x="1817489" y="856749"/>
            <a:ext cx="8222187" cy="2405890"/>
          </a:xfrm>
          <a:prstGeom prst="roundRect">
            <a:avLst/>
          </a:prstGeom>
          <a:ln>
            <a:noFill/>
          </a:ln>
        </p:spPr>
        <p:style>
          <a:lnRef idx="2">
            <a:schemeClr val="accent1"/>
          </a:lnRef>
          <a:fillRef idx="0">
            <a:srgbClr val="FFFFFF"/>
          </a:fillRef>
          <a:effectRef idx="0">
            <a:srgbClr val="FFFFFF"/>
          </a:effectRef>
          <a:fontRef idx="minor">
            <a:schemeClr val="tx1"/>
          </a:fontRef>
        </p:style>
        <p:txBody>
          <a:bodyPr rtlCol="0" anchor="ctr"/>
          <a:lstStyle/>
          <a:p>
            <a:pPr algn="ctr"/>
            <a:endParaRPr lang="zh-CN" altLang="en-US"/>
          </a:p>
        </p:txBody>
      </p:sp>
      <p:sp>
        <p:nvSpPr>
          <p:cNvPr id="7" name="灯片编号占位符 6"/>
          <p:cNvSpPr>
            <a:spLocks noGrp="1"/>
          </p:cNvSpPr>
          <p:nvPr>
            <p:ph type="sldNum" sz="quarter" idx="12"/>
          </p:nvPr>
        </p:nvSpPr>
        <p:spPr>
          <a:xfrm>
            <a:off x="10888524" y="6619009"/>
            <a:ext cx="932884" cy="311727"/>
          </a:xfrm>
        </p:spPr>
        <p:txBody>
          <a:bodyPr/>
          <a:lstStyle/>
          <a:p>
            <a:fld id="{9A0DB2DC-4C9A-4742-B13C-FB6460FD3503}" type="slidenum">
              <a:rPr lang="zh-CN" altLang="en-US" sz="2000">
                <a:solidFill>
                  <a:schemeClr val="tx1"/>
                </a:solidFill>
              </a:rPr>
            </a:fld>
            <a:endParaRPr lang="zh-CN" altLang="en-US" sz="2000" dirty="0">
              <a:solidFill>
                <a:schemeClr val="tx1"/>
              </a:solidFill>
            </a:endParaRPr>
          </a:p>
        </p:txBody>
      </p:sp>
      <p:sp>
        <p:nvSpPr>
          <p:cNvPr id="10" name="Rectangle 4"/>
          <p:cNvSpPr>
            <a:spLocks noGrp="1" noChangeArrowheads="1"/>
          </p:cNvSpPr>
          <p:nvPr/>
        </p:nvSpPr>
        <p:spPr>
          <a:xfrm>
            <a:off x="871369" y="856615"/>
            <a:ext cx="10825227" cy="1111250"/>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nSpc>
                <a:spcPct val="150000"/>
              </a:lnSpc>
            </a:pPr>
            <a:br>
              <a:rPr lang="zh-CN" altLang="en-US" sz="1900" dirty="0">
                <a:latin typeface="微软雅黑" panose="020B0503020204020204" pitchFamily="34" charset="-122"/>
                <a:ea typeface="微软雅黑" panose="020B0503020204020204" pitchFamily="34" charset="-122"/>
              </a:rPr>
            </a:br>
            <a:r>
              <a:rPr lang="zh-CN" altLang="en-US" sz="4400" b="1" dirty="0">
                <a:solidFill>
                  <a:schemeClr val="tx1"/>
                </a:solidFill>
                <a:effectLst>
                  <a:outerShdw blurRad="38100" dist="19050" dir="2700000" algn="tl" rotWithShape="0">
                    <a:schemeClr val="dk1">
                      <a:alpha val="40000"/>
                    </a:schemeClr>
                  </a:outerShdw>
                </a:effectLst>
                <a:latin typeface="楷体" panose="02010609060101010101" charset="-122"/>
                <a:ea typeface="楷体" panose="02010609060101010101" charset="-122"/>
                <a:cs typeface="楷体" panose="02010609060101010101" charset="-122"/>
                <a:sym typeface="+mn-ea"/>
              </a:rPr>
              <a:t>第</a:t>
            </a:r>
            <a:r>
              <a:rPr lang="zh-CN" altLang="en-US" sz="4400" b="1" dirty="0">
                <a:effectLst>
                  <a:outerShdw blurRad="38100" dist="19050" dir="2700000" algn="tl" rotWithShape="0">
                    <a:schemeClr val="dk1">
                      <a:alpha val="40000"/>
                    </a:schemeClr>
                  </a:outerShdw>
                </a:effectLst>
                <a:latin typeface="楷体" panose="02010609060101010101" charset="-122"/>
                <a:ea typeface="楷体" panose="02010609060101010101" charset="-122"/>
                <a:sym typeface="+mn-ea"/>
              </a:rPr>
              <a:t>二节 通货膨胀与通货紧缩测度方法</a:t>
            </a:r>
            <a:r>
              <a:rPr lang="en-US" altLang="zh-CN" sz="4400" b="1" dirty="0">
                <a:effectLst>
                  <a:outerShdw blurRad="38100" dist="19050" dir="2700000" algn="tl" rotWithShape="0">
                    <a:schemeClr val="dk1">
                      <a:alpha val="40000"/>
                    </a:schemeClr>
                  </a:outerShdw>
                </a:effectLst>
                <a:latin typeface="楷体" panose="02010609060101010101" charset="-122"/>
                <a:ea typeface="楷体" panose="02010609060101010101" charset="-122"/>
                <a:sym typeface="+mn-ea"/>
              </a:rPr>
              <a:t> </a:t>
            </a:r>
            <a:endParaRPr lang="en-US" altLang="zh-CN" sz="4400" b="1" dirty="0">
              <a:effectLst>
                <a:outerShdw blurRad="38100" dist="19050" dir="2700000" algn="tl" rotWithShape="0">
                  <a:schemeClr val="dk1">
                    <a:alpha val="40000"/>
                  </a:schemeClr>
                </a:outerShdw>
              </a:effectLst>
              <a:latin typeface="楷体" panose="02010609060101010101" charset="-122"/>
              <a:ea typeface="楷体" panose="02010609060101010101" charset="-122"/>
              <a:sym typeface="+mn-ea"/>
            </a:endParaRPr>
          </a:p>
        </p:txBody>
      </p:sp>
      <p:sp>
        <p:nvSpPr>
          <p:cNvPr id="13" name="Rectangle 9"/>
          <p:cNvSpPr txBox="1">
            <a:spLocks noChangeArrowheads="1"/>
          </p:cNvSpPr>
          <p:nvPr/>
        </p:nvSpPr>
        <p:spPr>
          <a:xfrm>
            <a:off x="1992769" y="2295460"/>
            <a:ext cx="8735060" cy="2109283"/>
          </a:xfrm>
          <a:prstGeom prst="rect">
            <a:avLst/>
          </a:prstGeom>
          <a:ln w="25400">
            <a:noFill/>
          </a:ln>
          <a:effectLst>
            <a:outerShdw blurRad="50800" dist="50800" dir="5400000" algn="ctr" rotWithShape="0">
              <a:schemeClr val="accent5">
                <a:lumMod val="20000"/>
                <a:lumOff val="80000"/>
              </a:schemeClr>
            </a:outerShdw>
          </a:effectLst>
        </p:spPr>
        <p:txBody>
          <a:bodyPr vert="horz" lIns="91440" tIns="45720" rIns="91440" bIns="45720" rtlCol="0" anchor="t" anchorCtr="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lnSpc>
                <a:spcPct val="150000"/>
              </a:lnSpc>
            </a:pPr>
            <a:r>
              <a:rPr lang="zh-CN" altLang="en-US" sz="3600" b="1" dirty="0">
                <a:solidFill>
                  <a:srgbClr val="0070C0"/>
                </a:solidFill>
                <a:latin typeface="楷体" panose="02010609060101010101" charset="-122"/>
                <a:ea typeface="楷体" panose="02010609060101010101" charset="-122"/>
                <a:sym typeface="+mn-ea"/>
              </a:rPr>
              <a:t>一、价格指数方法</a:t>
            </a:r>
            <a:endParaRPr lang="en-US" altLang="zh-CN" sz="3600" b="1" dirty="0">
              <a:solidFill>
                <a:srgbClr val="0070C0"/>
              </a:solidFill>
              <a:latin typeface="楷体" panose="02010609060101010101" charset="-122"/>
              <a:ea typeface="楷体" panose="02010609060101010101" charset="-122"/>
              <a:sym typeface="+mn-ea"/>
            </a:endParaRPr>
          </a:p>
          <a:p>
            <a:pPr algn="l">
              <a:lnSpc>
                <a:spcPct val="150000"/>
              </a:lnSpc>
            </a:pPr>
            <a:r>
              <a:rPr lang="zh-CN" altLang="en-US" sz="3600" b="1" dirty="0">
                <a:solidFill>
                  <a:srgbClr val="0070C0"/>
                </a:solidFill>
                <a:latin typeface="楷体" panose="02010609060101010101" charset="-122"/>
                <a:ea typeface="楷体" panose="02010609060101010101" charset="-122"/>
                <a:sym typeface="+mn-ea"/>
              </a:rPr>
              <a:t>二、其他</a:t>
            </a:r>
            <a:r>
              <a:rPr lang="zh-CN" altLang="en-US" sz="3600" b="1" dirty="0">
                <a:solidFill>
                  <a:srgbClr val="0070C0"/>
                </a:solidFill>
                <a:latin typeface="楷体" panose="02010609060101010101" charset="-122"/>
                <a:ea typeface="楷体" panose="02010609060101010101" charset="-122"/>
                <a:sym typeface="+mn-ea"/>
              </a:rPr>
              <a:t>测度方法</a:t>
            </a:r>
            <a:endParaRPr lang="zh-CN" altLang="en-US" sz="3600" b="1" dirty="0">
              <a:solidFill>
                <a:srgbClr val="0070C0"/>
              </a:solidFill>
              <a:latin typeface="楷体" panose="02010609060101010101" charset="-122"/>
              <a:ea typeface="楷体" panose="02010609060101010101" charset="-122"/>
              <a:sym typeface="+mn-ea"/>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4" name="文本框 3"/>
          <p:cNvSpPr txBox="1"/>
          <p:nvPr/>
        </p:nvSpPr>
        <p:spPr>
          <a:xfrm>
            <a:off x="902866" y="1116965"/>
            <a:ext cx="10617200" cy="5297805"/>
          </a:xfrm>
          <a:prstGeom prst="rect">
            <a:avLst/>
          </a:prstGeom>
          <a:ln>
            <a:noFill/>
          </a:ln>
        </p:spPr>
        <p:txBody>
          <a:bodyPr wrap="square">
            <a:noAutofit/>
          </a:bodyPr>
          <a:lstStyle/>
          <a:p>
            <a:pPr marL="228600" indent="-228600" algn="l" defTabSz="914400">
              <a:lnSpc>
                <a:spcPts val="3800"/>
              </a:lnSpc>
              <a:spcBef>
                <a:spcPts val="0"/>
              </a:spcBef>
              <a:buClrTx/>
              <a:buSzTx/>
              <a:buFontTx/>
            </a:pPr>
            <a:r>
              <a:rPr lang="en-US" altLang="zh-CN" sz="2400" b="1" dirty="0">
                <a:latin typeface="华文楷体" panose="02010600040101010101" charset="-122"/>
                <a:ea typeface="华文楷体" panose="02010600040101010101" charset="-122"/>
                <a:cs typeface="华文楷体" panose="02010600040101010101" charset="-122"/>
              </a:rPr>
              <a:t>    </a:t>
            </a:r>
            <a:r>
              <a:rPr lang="zh-CN" altLang="en-US" sz="2800" b="1" dirty="0">
                <a:solidFill>
                  <a:schemeClr val="accent2"/>
                </a:solidFill>
                <a:latin typeface="华文楷体" panose="02010600040101010101" charset="-122"/>
                <a:ea typeface="华文楷体" panose="02010600040101010101" charset="-122"/>
              </a:rPr>
              <a:t>（一）时间维度统计指标</a:t>
            </a:r>
            <a:endParaRPr lang="zh-CN" altLang="en-US" sz="2400" b="1" dirty="0">
              <a:solidFill>
                <a:schemeClr val="accent2"/>
              </a:solidFill>
              <a:latin typeface="华文楷体" panose="02010600040101010101" charset="-122"/>
              <a:ea typeface="华文楷体" panose="02010600040101010101" charset="-122"/>
            </a:endParaRPr>
          </a:p>
          <a:p>
            <a:pPr marL="0" indent="304800" algn="just" defTabSz="266700">
              <a:lnSpc>
                <a:spcPct val="150000"/>
              </a:lnSpc>
              <a:spcBef>
                <a:spcPct val="0"/>
              </a:spcBef>
              <a:spcAft>
                <a:spcPct val="0"/>
              </a:spcAft>
            </a:pPr>
            <a:r>
              <a:rPr lang="en-US" altLang="zh-CN" sz="2400" dirty="0">
                <a:latin typeface="华文楷体" panose="02010600040101010101" charset="-122"/>
                <a:ea typeface="华文楷体" panose="02010600040101010101" charset="-122"/>
              </a:rPr>
              <a:t>  </a:t>
            </a:r>
            <a:r>
              <a:rPr lang="zh-CN" altLang="en-US" sz="2400" dirty="0">
                <a:latin typeface="华文楷体" panose="02010600040101010101" charset="-122"/>
                <a:ea typeface="华文楷体" panose="02010600040101010101" charset="-122"/>
              </a:rPr>
              <a:t>实践中，往往以价格指数反映时间维度的一般价格水平变动。价格指数减去</a:t>
            </a:r>
            <a:r>
              <a:rPr lang="en-US" altLang="zh-CN" sz="2400" dirty="0">
                <a:latin typeface="华文楷体" panose="02010600040101010101" charset="-122"/>
                <a:ea typeface="华文楷体" panose="02010600040101010101" charset="-122"/>
              </a:rPr>
              <a:t>100%</a:t>
            </a:r>
            <a:r>
              <a:rPr lang="zh-CN" altLang="en-US" sz="2400" dirty="0">
                <a:latin typeface="华文楷体" panose="02010600040101010101" charset="-122"/>
                <a:ea typeface="华文楷体" panose="02010600040101010101" charset="-122"/>
              </a:rPr>
              <a:t>后，取值为正则为通货膨胀，取值为负则为通货紧缩。</a:t>
            </a:r>
            <a:endParaRPr lang="zh-CN" altLang="en-US" sz="2400" dirty="0">
              <a:latin typeface="华文楷体" panose="02010600040101010101" charset="-122"/>
              <a:ea typeface="华文楷体" panose="02010600040101010101" charset="-122"/>
            </a:endParaRPr>
          </a:p>
          <a:p>
            <a:pPr indent="609600" fontAlgn="auto">
              <a:lnSpc>
                <a:spcPts val="4000"/>
              </a:lnSpc>
              <a:spcBef>
                <a:spcPts val="0"/>
              </a:spcBef>
              <a:buFontTx/>
              <a:buNone/>
              <a:extLst>
                <a:ext uri="{35155182-B16C-46BC-9424-99874614C6A1}">
                  <wpsdc:indentchars xmlns:wpsdc="http://www.wps.cn/officeDocument/2017/drawingmlCustomData" val="200" checksum="4158780845"/>
                </a:ext>
              </a:extLst>
            </a:pPr>
            <a:r>
              <a:rPr lang="en-US" altLang="zh-CN" sz="2400" b="1" dirty="0">
                <a:latin typeface="华文楷体" panose="02010600040101010101" charset="-122"/>
                <a:ea typeface="华文楷体" panose="02010600040101010101" charset="-122"/>
                <a:cs typeface="华文楷体" panose="02010600040101010101" charset="-122"/>
                <a:sym typeface="+mn-ea"/>
              </a:rPr>
              <a:t>  </a:t>
            </a:r>
            <a:r>
              <a:rPr lang="en-US" sz="2400" b="1" dirty="0">
                <a:solidFill>
                  <a:schemeClr val="accent1"/>
                </a:solidFill>
                <a:latin typeface="Times New Roman" panose="02020603050405020304" pitchFamily="18" charset="0"/>
                <a:ea typeface="华文楷体" panose="02010600040101010101" charset="-122"/>
                <a:cs typeface="Times New Roman" panose="02020603050405020304" pitchFamily="18" charset="0"/>
                <a:sym typeface="+mn-ea"/>
              </a:rPr>
              <a:t>  </a:t>
            </a:r>
            <a:r>
              <a:rPr lang="en-US" sz="2400" b="1" dirty="0">
                <a:solidFill>
                  <a:schemeClr val="accent1"/>
                </a:solidFill>
                <a:latin typeface="Times New Roman" panose="02020603050405020304" pitchFamily="18" charset="0"/>
                <a:ea typeface="华文楷体" panose="02010600040101010101" charset="-122"/>
                <a:cs typeface="Times New Roman" panose="02020603050405020304" pitchFamily="18" charset="0"/>
                <a:sym typeface="+mn-ea"/>
              </a:rPr>
              <a:t>1.居民消费价格指数</a:t>
            </a:r>
            <a:endParaRPr lang="zh-CN" altLang="en-US" sz="2800" dirty="0">
              <a:latin typeface="微软雅黑" panose="020B0503020204020204" pitchFamily="34" charset="-122"/>
              <a:ea typeface="微软雅黑" panose="020B0503020204020204" pitchFamily="34" charset="-122"/>
            </a:endParaRPr>
          </a:p>
          <a:p>
            <a:pPr eaLnBrk="1" hangingPunct="1">
              <a:lnSpc>
                <a:spcPct val="140000"/>
              </a:lnSpc>
              <a:buFontTx/>
              <a:buNone/>
            </a:pPr>
            <a:r>
              <a:rPr lang="zh-CN" altLang="en-US" sz="2800" dirty="0">
                <a:latin typeface="微软雅黑" panose="020B0503020204020204" pitchFamily="34" charset="-122"/>
                <a:ea typeface="微软雅黑" panose="020B0503020204020204" pitchFamily="34" charset="-122"/>
                <a:sym typeface="+mn-ea"/>
              </a:rPr>
              <a:t>     </a:t>
            </a:r>
            <a:r>
              <a:rPr lang="zh-CN" altLang="en-US" sz="2800" dirty="0">
                <a:latin typeface="华文楷体" panose="02010600040101010101" charset="-122"/>
                <a:ea typeface="华文楷体" panose="02010600040101010101" charset="-122"/>
                <a:cs typeface="华文楷体" panose="02010600040101010101" charset="-122"/>
                <a:sym typeface="+mn-ea"/>
              </a:rPr>
              <a:t> </a:t>
            </a:r>
            <a:r>
              <a:rPr lang="zh-CN" altLang="en-US" sz="2400" dirty="0">
                <a:latin typeface="华文楷体" panose="02010600040101010101" charset="-122"/>
                <a:ea typeface="华文楷体" panose="02010600040101010101" charset="-122"/>
                <a:sym typeface="+mn-ea"/>
              </a:rPr>
              <a:t>    </a:t>
            </a:r>
            <a:r>
              <a:rPr lang="zh-CN" altLang="en-US" sz="2400" dirty="0">
                <a:latin typeface="华文楷体" panose="02010600040101010101" charset="-122"/>
                <a:ea typeface="华文楷体" panose="02010600040101010101" charset="-122"/>
              </a:rPr>
              <a:t>居民消费价格指数（CPI），集中反映家庭一般购买的消费品和服务的价格水平变动，多以加权算术平均指数编制。CPI测度一组代表性消费品及服务的价格随时间的相对变化，可提供很长的连续月度数据。</a:t>
            </a:r>
            <a:endParaRPr lang="zh-CN" altLang="en-US" sz="2800" dirty="0">
              <a:latin typeface="华文楷体" panose="02010600040101010101" charset="-122"/>
              <a:ea typeface="华文楷体" panose="02010600040101010101" charset="-122"/>
              <a:cs typeface="华文楷体" panose="02010600040101010101" charset="-122"/>
            </a:endParaRPr>
          </a:p>
          <a:p>
            <a:pPr marL="228600" indent="-228600" algn="l" defTabSz="914400">
              <a:lnSpc>
                <a:spcPts val="3800"/>
              </a:lnSpc>
              <a:spcBef>
                <a:spcPts val="0"/>
              </a:spcBef>
              <a:buClrTx/>
              <a:buSzTx/>
              <a:buFontTx/>
            </a:pPr>
            <a:endParaRPr lang="en-US" altLang="zh-CN" sz="2400" dirty="0">
              <a:latin typeface="华文楷体" panose="02010600040101010101" charset="-122"/>
              <a:ea typeface="华文楷体" panose="02010600040101010101" charset="-122"/>
              <a:cs typeface="华文楷体" panose="02010600040101010101" charset="-122"/>
              <a:sym typeface="+mn-ea"/>
            </a:endParaRPr>
          </a:p>
          <a:p>
            <a:pPr marL="0" indent="304800" algn="just" defTabSz="266700">
              <a:lnSpc>
                <a:spcPct val="150000"/>
              </a:lnSpc>
              <a:spcBef>
                <a:spcPct val="0"/>
              </a:spcBef>
              <a:spcAft>
                <a:spcPct val="0"/>
              </a:spcAft>
            </a:pPr>
            <a:endParaRPr lang="zh-CN" altLang="en-US" sz="2400" dirty="0">
              <a:latin typeface="Arial" panose="020B0604020202020204" pitchFamily="34" charset="0"/>
              <a:ea typeface="微软雅黑" panose="020B0503020204020204" pitchFamily="34" charset="-122"/>
            </a:endParaRPr>
          </a:p>
          <a:p>
            <a:pPr marL="0" indent="304800" algn="just" defTabSz="266700">
              <a:lnSpc>
                <a:spcPct val="150000"/>
              </a:lnSpc>
              <a:spcBef>
                <a:spcPct val="0"/>
              </a:spcBef>
              <a:spcAft>
                <a:spcPct val="0"/>
              </a:spcAft>
            </a:pPr>
            <a:endParaRPr lang="zh-CN" altLang="en-US" sz="2400" b="1" dirty="0">
              <a:latin typeface="华文楷体" panose="02010600040101010101" charset="-122"/>
              <a:ea typeface="华文楷体" panose="02010600040101010101" charset="-122"/>
              <a:cs typeface="华文楷体" panose="02010600040101010101" charset="-122"/>
            </a:endParaRPr>
          </a:p>
        </p:txBody>
      </p:sp>
      <p:sp>
        <p:nvSpPr>
          <p:cNvPr id="6" name="灯片编号占位符 6"/>
          <p:cNvSpPr txBox="1"/>
          <p:nvPr/>
        </p:nvSpPr>
        <p:spPr>
          <a:xfrm>
            <a:off x="10888524" y="6619009"/>
            <a:ext cx="932884" cy="311727"/>
          </a:xfrm>
          <a:prstGeom prst="rect">
            <a:avLst/>
          </a:prstGeom>
        </p:spPr>
        <p:txBody>
          <a:bodyPr vert="horz" lIns="91440" tIns="45720" rIns="91440" bIns="45720" rtlCol="0" anchor="ctr"/>
          <a:lstStyle>
            <a:defPPr>
              <a:defRPr lang="zh-CN"/>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A0DB2DC-4C9A-4742-B13C-FB6460FD3503}" type="slidenum">
              <a:rPr lang="zh-CN" altLang="en-US" sz="2000" smtClean="0">
                <a:solidFill>
                  <a:schemeClr val="tx1"/>
                </a:solidFill>
              </a:rPr>
            </a:fld>
            <a:endParaRPr lang="zh-CN" altLang="en-US" sz="2000" dirty="0">
              <a:solidFill>
                <a:schemeClr val="tx1"/>
              </a:solidFill>
            </a:endParaRPr>
          </a:p>
        </p:txBody>
      </p:sp>
      <p:sp>
        <p:nvSpPr>
          <p:cNvPr id="7" name="Rectangle 4" descr="浅色上对角线"/>
          <p:cNvSpPr>
            <a:spLocks noChangeArrowheads="1"/>
          </p:cNvSpPr>
          <p:nvPr/>
        </p:nvSpPr>
        <p:spPr bwMode="auto">
          <a:xfrm>
            <a:off x="861591" y="107576"/>
            <a:ext cx="5234409"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一、价格指数</a:t>
            </a: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方法</a:t>
            </a:r>
            <a:endPar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endParaRPr>
          </a:p>
        </p:txBody>
      </p:sp>
    </p:spTree>
  </p:cSld>
  <p:clrMapOvr>
    <a:overrideClrMapping bg1="lt1" tx1="dk1" bg2="lt2" tx2="dk2" accent1="accent1" accent2="accent2" accent3="accent3" accent4="accent4" accent5="accent5" accent6="accent6" hlink="hlink" folHlink="folHlink"/>
  </p:clrMapOvr>
</p:sld>
</file>

<file path=ppt/slides/slide15.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4" name="文本框 3"/>
          <p:cNvSpPr txBox="1"/>
          <p:nvPr/>
        </p:nvSpPr>
        <p:spPr>
          <a:xfrm>
            <a:off x="902866" y="1116965"/>
            <a:ext cx="10617200" cy="5297805"/>
          </a:xfrm>
          <a:prstGeom prst="rect">
            <a:avLst/>
          </a:prstGeom>
          <a:ln>
            <a:noFill/>
          </a:ln>
        </p:spPr>
        <p:txBody>
          <a:bodyPr wrap="square">
            <a:noAutofit/>
          </a:bodyPr>
          <a:lstStyle/>
          <a:p>
            <a:pPr marL="228600" indent="-228600" algn="l" defTabSz="914400">
              <a:lnSpc>
                <a:spcPts val="3800"/>
              </a:lnSpc>
              <a:spcBef>
                <a:spcPts val="0"/>
              </a:spcBef>
              <a:buClrTx/>
              <a:buSzTx/>
              <a:buFontTx/>
            </a:pPr>
            <a:r>
              <a:rPr lang="en-US" altLang="zh-CN" sz="2400" b="1" dirty="0">
                <a:latin typeface="华文楷体" panose="02010600040101010101" charset="-122"/>
                <a:ea typeface="华文楷体" panose="02010600040101010101" charset="-122"/>
                <a:cs typeface="华文楷体" panose="02010600040101010101" charset="-122"/>
              </a:rPr>
              <a:t>    </a:t>
            </a:r>
            <a:r>
              <a:rPr lang="en-US" altLang="zh-CN" sz="2400" b="1" dirty="0">
                <a:latin typeface="华文楷体" panose="02010600040101010101" charset="-122"/>
                <a:ea typeface="华文楷体" panose="02010600040101010101" charset="-122"/>
                <a:cs typeface="华文楷体" panose="02010600040101010101" charset="-122"/>
                <a:sym typeface="+mn-ea"/>
              </a:rPr>
              <a:t>  </a:t>
            </a:r>
            <a:r>
              <a:rPr lang="en-US" sz="2400" b="1" dirty="0">
                <a:solidFill>
                  <a:schemeClr val="accent1"/>
                </a:solidFill>
                <a:latin typeface="Times New Roman" panose="02020603050405020304" pitchFamily="18" charset="0"/>
                <a:ea typeface="华文楷体" panose="02010600040101010101" charset="-122"/>
                <a:cs typeface="Times New Roman" panose="02020603050405020304" pitchFamily="18" charset="0"/>
                <a:sym typeface="+mn-ea"/>
              </a:rPr>
              <a:t>  2.</a:t>
            </a:r>
            <a:r>
              <a:rPr lang="zh-CN" altLang="en-US" sz="2400" b="1" dirty="0">
                <a:solidFill>
                  <a:schemeClr val="accent1"/>
                </a:solidFill>
                <a:latin typeface="Times New Roman" panose="02020603050405020304" pitchFamily="18" charset="0"/>
                <a:ea typeface="华文楷体" panose="02010600040101010101" charset="-122"/>
                <a:cs typeface="Times New Roman" panose="02020603050405020304" pitchFamily="18" charset="0"/>
                <a:sym typeface="+mn-ea"/>
              </a:rPr>
              <a:t>工业生产者</a:t>
            </a:r>
            <a:r>
              <a:rPr lang="en-US" sz="2400" b="1" dirty="0">
                <a:solidFill>
                  <a:schemeClr val="accent1"/>
                </a:solidFill>
                <a:latin typeface="Times New Roman" panose="02020603050405020304" pitchFamily="18" charset="0"/>
                <a:ea typeface="华文楷体" panose="02010600040101010101" charset="-122"/>
                <a:cs typeface="Times New Roman" panose="02020603050405020304" pitchFamily="18" charset="0"/>
                <a:sym typeface="+mn-ea"/>
              </a:rPr>
              <a:t>价格指数</a:t>
            </a:r>
            <a:endParaRPr lang="zh-CN" altLang="en-US" sz="2800" dirty="0">
              <a:latin typeface="微软雅黑" panose="020B0503020204020204" pitchFamily="34" charset="-122"/>
              <a:ea typeface="微软雅黑" panose="020B0503020204020204" pitchFamily="34" charset="-122"/>
            </a:endParaRPr>
          </a:p>
          <a:p>
            <a:pPr eaLnBrk="1" hangingPunct="1">
              <a:lnSpc>
                <a:spcPct val="140000"/>
              </a:lnSpc>
              <a:buFontTx/>
              <a:buNone/>
            </a:pPr>
            <a:r>
              <a:rPr lang="zh-CN" altLang="en-US" sz="2800" dirty="0">
                <a:latin typeface="微软雅黑" panose="020B0503020204020204" pitchFamily="34" charset="-122"/>
                <a:ea typeface="微软雅黑" panose="020B0503020204020204" pitchFamily="34" charset="-122"/>
                <a:sym typeface="+mn-ea"/>
              </a:rPr>
              <a:t>     </a:t>
            </a:r>
            <a:r>
              <a:rPr lang="zh-CN" altLang="en-US" sz="2800" dirty="0">
                <a:latin typeface="华文楷体" panose="02010600040101010101" charset="-122"/>
                <a:ea typeface="华文楷体" panose="02010600040101010101" charset="-122"/>
                <a:cs typeface="华文楷体" panose="02010600040101010101" charset="-122"/>
                <a:sym typeface="+mn-ea"/>
              </a:rPr>
              <a:t> </a:t>
            </a:r>
            <a:r>
              <a:rPr lang="zh-CN" altLang="en-US" sz="2400" dirty="0">
                <a:latin typeface="华文楷体" panose="02010600040101010101" charset="-122"/>
                <a:ea typeface="华文楷体" panose="02010600040101010101" charset="-122"/>
                <a:sym typeface="+mn-ea"/>
              </a:rPr>
              <a:t>    </a:t>
            </a:r>
            <a:r>
              <a:rPr lang="zh-CN" altLang="en-US" sz="2400" dirty="0">
                <a:latin typeface="华文楷体" panose="02010600040101010101" charset="-122"/>
                <a:ea typeface="华文楷体" panose="02010600040101010101" charset="-122"/>
                <a:cs typeface="华文楷体" panose="02010600040101010101" charset="-122"/>
                <a:sym typeface="+mn-ea"/>
              </a:rPr>
              <a:t>工业生产者价格指数（</a:t>
            </a:r>
            <a:r>
              <a:rPr lang="en-US" altLang="zh-CN" sz="2400" dirty="0">
                <a:latin typeface="华文楷体" panose="02010600040101010101" charset="-122"/>
                <a:ea typeface="华文楷体" panose="02010600040101010101" charset="-122"/>
                <a:cs typeface="华文楷体" panose="02010600040101010101" charset="-122"/>
                <a:sym typeface="+mn-ea"/>
              </a:rPr>
              <a:t>PPI</a:t>
            </a:r>
            <a:r>
              <a:rPr lang="zh-CN" altLang="en-US" sz="2400" dirty="0">
                <a:latin typeface="华文楷体" panose="02010600040101010101" charset="-122"/>
                <a:ea typeface="华文楷体" panose="02010600040101010101" charset="-122"/>
                <a:cs typeface="华文楷体" panose="02010600040101010101" charset="-122"/>
                <a:sym typeface="+mn-ea"/>
              </a:rPr>
              <a:t>），由工业生产者出厂价格指数（</a:t>
            </a:r>
            <a:r>
              <a:rPr lang="en-US" altLang="zh-CN" sz="2400" dirty="0">
                <a:latin typeface="华文楷体" panose="02010600040101010101" charset="-122"/>
                <a:ea typeface="华文楷体" panose="02010600040101010101" charset="-122"/>
                <a:cs typeface="华文楷体" panose="02010600040101010101" charset="-122"/>
                <a:sym typeface="+mn-ea"/>
              </a:rPr>
              <a:t>PPIa</a:t>
            </a:r>
            <a:r>
              <a:rPr lang="zh-CN" altLang="en-US" sz="2400" dirty="0">
                <a:latin typeface="华文楷体" panose="02010600040101010101" charset="-122"/>
                <a:ea typeface="华文楷体" panose="02010600040101010101" charset="-122"/>
                <a:cs typeface="华文楷体" panose="02010600040101010101" charset="-122"/>
                <a:sym typeface="+mn-ea"/>
              </a:rPr>
              <a:t>）和工业生产者购买价格指数（</a:t>
            </a:r>
            <a:r>
              <a:rPr lang="en-US" altLang="zh-CN" sz="2400" dirty="0">
                <a:latin typeface="华文楷体" panose="02010600040101010101" charset="-122"/>
                <a:ea typeface="华文楷体" panose="02010600040101010101" charset="-122"/>
                <a:cs typeface="华文楷体" panose="02010600040101010101" charset="-122"/>
                <a:sym typeface="+mn-ea"/>
              </a:rPr>
              <a:t>PPIb</a:t>
            </a:r>
            <a:r>
              <a:rPr lang="zh-CN" altLang="en-US" sz="2400" dirty="0">
                <a:latin typeface="华文楷体" panose="02010600040101010101" charset="-122"/>
                <a:ea typeface="华文楷体" panose="02010600040101010101" charset="-122"/>
                <a:cs typeface="华文楷体" panose="02010600040101010101" charset="-122"/>
                <a:sym typeface="+mn-ea"/>
              </a:rPr>
              <a:t>）组成：前者反映一定时期内全部工业产品出厂价格总水平的变动趋势；后者反映工业企业购买原材料、燃料和动力时所支付的价格总水平变动趋势和程度。</a:t>
            </a:r>
            <a:endParaRPr lang="zh-CN" altLang="en-US" sz="2400" dirty="0">
              <a:latin typeface="华文楷体" panose="02010600040101010101" charset="-122"/>
              <a:ea typeface="华文楷体" panose="02010600040101010101" charset="-122"/>
              <a:cs typeface="华文楷体" panose="02010600040101010101" charset="-122"/>
              <a:sym typeface="+mn-ea"/>
            </a:endParaRPr>
          </a:p>
          <a:p>
            <a:pPr marL="228600" indent="-228600" algn="l" defTabSz="914400">
              <a:lnSpc>
                <a:spcPts val="3800"/>
              </a:lnSpc>
              <a:spcBef>
                <a:spcPts val="0"/>
              </a:spcBef>
              <a:buClrTx/>
              <a:buSzTx/>
              <a:buFontTx/>
            </a:pPr>
            <a:r>
              <a:rPr lang="en-US" sz="2400" b="1" dirty="0">
                <a:solidFill>
                  <a:schemeClr val="accent1"/>
                </a:solidFill>
                <a:latin typeface="Times New Roman" panose="02020603050405020304" pitchFamily="18" charset="0"/>
                <a:ea typeface="华文楷体" panose="02010600040101010101" charset="-122"/>
                <a:cs typeface="Times New Roman" panose="02020603050405020304" pitchFamily="18" charset="0"/>
                <a:sym typeface="+mn-ea"/>
              </a:rPr>
              <a:t>       3.</a:t>
            </a:r>
            <a:r>
              <a:rPr lang="zh-CN" altLang="en-US" sz="2400" b="1" dirty="0">
                <a:solidFill>
                  <a:schemeClr val="accent1"/>
                </a:solidFill>
                <a:latin typeface="华文楷体" panose="02010600040101010101" charset="-122"/>
                <a:ea typeface="华文楷体" panose="02010600040101010101" charset="-122"/>
                <a:cs typeface="华文楷体" panose="02010600040101010101" charset="-122"/>
                <a:sym typeface="+mn-ea"/>
              </a:rPr>
              <a:t>隐含的GDP缩减指数</a:t>
            </a:r>
            <a:endParaRPr lang="zh-CN" altLang="en-US" sz="2400" dirty="0">
              <a:latin typeface="微软雅黑" panose="020B0503020204020204" pitchFamily="34" charset="-122"/>
              <a:ea typeface="微软雅黑" panose="020B0503020204020204" pitchFamily="34" charset="-122"/>
            </a:endParaRPr>
          </a:p>
          <a:p>
            <a:pPr eaLnBrk="1" hangingPunct="1">
              <a:lnSpc>
                <a:spcPct val="140000"/>
              </a:lnSpc>
              <a:buFontTx/>
              <a:buNone/>
            </a:pPr>
            <a:r>
              <a:rPr lang="zh-CN" altLang="en-US" sz="2400" dirty="0">
                <a:latin typeface="微软雅黑" panose="020B0503020204020204" pitchFamily="34" charset="-122"/>
                <a:ea typeface="微软雅黑" panose="020B0503020204020204" pitchFamily="34" charset="-122"/>
                <a:sym typeface="+mn-ea"/>
              </a:rPr>
              <a:t>    </a:t>
            </a:r>
            <a:r>
              <a:rPr lang="zh-CN" altLang="en-US" sz="2400" dirty="0">
                <a:latin typeface="华文楷体" panose="02010600040101010101" charset="-122"/>
                <a:ea typeface="华文楷体" panose="02010600040101010101" charset="-122"/>
                <a:cs typeface="华文楷体" panose="02010600040101010101" charset="-122"/>
                <a:sym typeface="+mn-ea"/>
              </a:rPr>
              <a:t>      </a:t>
            </a:r>
            <a:r>
              <a:rPr lang="zh-CN" altLang="en-US" sz="2400" dirty="0">
                <a:latin typeface="华文楷体" panose="02010600040101010101" charset="-122"/>
                <a:ea typeface="华文楷体" panose="02010600040101010101" charset="-122"/>
                <a:cs typeface="华文楷体" panose="02010600040101010101" charset="-122"/>
              </a:rPr>
              <a:t>隐含的GDP缩减指数，可由现价GDP指数与可比价GDP指数相除得到。该指数覆盖范围最广，不仅包含消费品、投资品，还包括进口品，能更全面反映一般物价水平走向，在宏观经济研究中具有重要作用。</a:t>
            </a:r>
            <a:endParaRPr lang="zh-CN" altLang="en-US" sz="2400" dirty="0">
              <a:latin typeface="Arial" panose="020B0604020202020204" pitchFamily="34" charset="0"/>
              <a:ea typeface="微软雅黑" panose="020B0503020204020204" pitchFamily="34" charset="-122"/>
            </a:endParaRPr>
          </a:p>
          <a:p>
            <a:pPr marL="0" indent="304800" algn="just" defTabSz="266700">
              <a:lnSpc>
                <a:spcPct val="150000"/>
              </a:lnSpc>
              <a:spcBef>
                <a:spcPct val="0"/>
              </a:spcBef>
              <a:spcAft>
                <a:spcPct val="0"/>
              </a:spcAft>
            </a:pPr>
            <a:endParaRPr lang="zh-CN" altLang="en-US" sz="2400" b="1" dirty="0">
              <a:latin typeface="华文楷体" panose="02010600040101010101" charset="-122"/>
              <a:ea typeface="华文楷体" panose="02010600040101010101" charset="-122"/>
              <a:cs typeface="华文楷体" panose="02010600040101010101" charset="-122"/>
            </a:endParaRPr>
          </a:p>
        </p:txBody>
      </p:sp>
      <p:sp>
        <p:nvSpPr>
          <p:cNvPr id="6" name="灯片编号占位符 6"/>
          <p:cNvSpPr txBox="1"/>
          <p:nvPr/>
        </p:nvSpPr>
        <p:spPr>
          <a:xfrm>
            <a:off x="10888524" y="6619009"/>
            <a:ext cx="932884" cy="311727"/>
          </a:xfrm>
          <a:prstGeom prst="rect">
            <a:avLst/>
          </a:prstGeom>
        </p:spPr>
        <p:txBody>
          <a:bodyPr vert="horz" lIns="91440" tIns="45720" rIns="91440" bIns="45720" rtlCol="0" anchor="ctr"/>
          <a:lstStyle>
            <a:defPPr>
              <a:defRPr lang="zh-CN"/>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A0DB2DC-4C9A-4742-B13C-FB6460FD3503}" type="slidenum">
              <a:rPr lang="zh-CN" altLang="en-US" sz="2000" smtClean="0">
                <a:solidFill>
                  <a:schemeClr val="tx1"/>
                </a:solidFill>
              </a:rPr>
            </a:fld>
            <a:endParaRPr lang="zh-CN" altLang="en-US" sz="2000" dirty="0">
              <a:solidFill>
                <a:schemeClr val="tx1"/>
              </a:solidFill>
            </a:endParaRPr>
          </a:p>
        </p:txBody>
      </p:sp>
      <p:sp>
        <p:nvSpPr>
          <p:cNvPr id="7" name="Rectangle 4" descr="浅色上对角线"/>
          <p:cNvSpPr>
            <a:spLocks noChangeArrowheads="1"/>
          </p:cNvSpPr>
          <p:nvPr/>
        </p:nvSpPr>
        <p:spPr bwMode="auto">
          <a:xfrm>
            <a:off x="861591" y="107576"/>
            <a:ext cx="5234409"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一、价格指数</a:t>
            </a: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方法</a:t>
            </a:r>
            <a:endPar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endParaRPr>
          </a:p>
        </p:txBody>
      </p:sp>
    </p:spTree>
  </p:cSld>
  <p:clrMapOvr>
    <a:overrideClrMapping bg1="lt1" tx1="dk1" bg2="lt2" tx2="dk2" accent1="accent1" accent2="accent2" accent3="accent3" accent4="accent4" accent5="accent5" accent6="accent6" hlink="hlink" folHlink="folHlink"/>
  </p:clrMapOvr>
</p:sld>
</file>

<file path=ppt/slides/slide16.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4" name="文本框 3"/>
          <p:cNvSpPr txBox="1"/>
          <p:nvPr/>
        </p:nvSpPr>
        <p:spPr>
          <a:xfrm>
            <a:off x="902866" y="1116965"/>
            <a:ext cx="10617200" cy="5297805"/>
          </a:xfrm>
          <a:prstGeom prst="rect">
            <a:avLst/>
          </a:prstGeom>
          <a:ln>
            <a:noFill/>
          </a:ln>
        </p:spPr>
        <p:txBody>
          <a:bodyPr wrap="square">
            <a:noAutofit/>
          </a:bodyPr>
          <a:lstStyle/>
          <a:p>
            <a:pPr marL="228600" indent="-228600" algn="l" defTabSz="914400">
              <a:lnSpc>
                <a:spcPts val="3800"/>
              </a:lnSpc>
              <a:spcBef>
                <a:spcPts val="0"/>
              </a:spcBef>
              <a:buClrTx/>
              <a:buSzTx/>
              <a:buFontTx/>
            </a:pPr>
            <a:r>
              <a:rPr lang="en-US" altLang="zh-CN" sz="2400" b="1" dirty="0">
                <a:latin typeface="华文楷体" panose="02010600040101010101" charset="-122"/>
                <a:ea typeface="华文楷体" panose="02010600040101010101" charset="-122"/>
                <a:cs typeface="华文楷体" panose="02010600040101010101" charset="-122"/>
              </a:rPr>
              <a:t>    </a:t>
            </a:r>
            <a:r>
              <a:rPr lang="en-US" altLang="zh-CN" sz="2400" b="1" dirty="0">
                <a:latin typeface="华文楷体" panose="02010600040101010101" charset="-122"/>
                <a:ea typeface="华文楷体" panose="02010600040101010101" charset="-122"/>
                <a:cs typeface="华文楷体" panose="02010600040101010101" charset="-122"/>
                <a:sym typeface="+mn-ea"/>
              </a:rPr>
              <a:t>  </a:t>
            </a:r>
            <a:r>
              <a:rPr lang="en-US" sz="2400" b="1" dirty="0">
                <a:solidFill>
                  <a:schemeClr val="accent1"/>
                </a:solidFill>
                <a:latin typeface="Times New Roman" panose="02020603050405020304" pitchFamily="18" charset="0"/>
                <a:ea typeface="华文楷体" panose="02010600040101010101" charset="-122"/>
                <a:cs typeface="Times New Roman" panose="02020603050405020304" pitchFamily="18" charset="0"/>
                <a:sym typeface="+mn-ea"/>
              </a:rPr>
              <a:t>  4.</a:t>
            </a:r>
            <a:r>
              <a:rPr lang="zh-CN" altLang="en-US" sz="2400" b="1" dirty="0">
                <a:solidFill>
                  <a:schemeClr val="accent1"/>
                </a:solidFill>
                <a:latin typeface="Times New Roman" panose="02020603050405020304" pitchFamily="18" charset="0"/>
                <a:ea typeface="华文楷体" panose="02010600040101010101" charset="-122"/>
                <a:cs typeface="Times New Roman" panose="02020603050405020304" pitchFamily="18" charset="0"/>
                <a:sym typeface="+mn-ea"/>
              </a:rPr>
              <a:t>价格指数适用性比较</a:t>
            </a:r>
            <a:endParaRPr lang="zh-CN" altLang="en-US" sz="2800" dirty="0">
              <a:latin typeface="微软雅黑" panose="020B0503020204020204" pitchFamily="34" charset="-122"/>
              <a:ea typeface="微软雅黑" panose="020B0503020204020204" pitchFamily="34" charset="-122"/>
            </a:endParaRPr>
          </a:p>
          <a:p>
            <a:pPr eaLnBrk="1" hangingPunct="1">
              <a:lnSpc>
                <a:spcPct val="140000"/>
              </a:lnSpc>
              <a:buFontTx/>
              <a:buNone/>
            </a:pPr>
            <a:r>
              <a:rPr lang="zh-CN" altLang="en-US" sz="2800" dirty="0">
                <a:latin typeface="微软雅黑" panose="020B0503020204020204" pitchFamily="34" charset="-122"/>
                <a:ea typeface="微软雅黑" panose="020B0503020204020204" pitchFamily="34" charset="-122"/>
                <a:sym typeface="+mn-ea"/>
              </a:rPr>
              <a:t>     </a:t>
            </a:r>
            <a:r>
              <a:rPr lang="zh-CN" altLang="en-US" sz="2800" dirty="0">
                <a:latin typeface="华文楷体" panose="02010600040101010101" charset="-122"/>
                <a:ea typeface="华文楷体" panose="02010600040101010101" charset="-122"/>
                <a:cs typeface="华文楷体" panose="02010600040101010101" charset="-122"/>
                <a:sym typeface="+mn-ea"/>
              </a:rPr>
              <a:t> </a:t>
            </a:r>
            <a:r>
              <a:rPr lang="zh-CN" altLang="en-US" sz="2400" dirty="0">
                <a:latin typeface="华文楷体" panose="02010600040101010101" charset="-122"/>
                <a:ea typeface="华文楷体" panose="02010600040101010101" charset="-122"/>
                <a:cs typeface="华文楷体" panose="02010600040101010101" charset="-122"/>
                <a:sym typeface="+mn-ea"/>
              </a:rPr>
              <a:t>    CPI基于消费者视角，侧重度量生活成本变化，其简单易行并获得普遍采用。</a:t>
            </a:r>
            <a:endParaRPr lang="zh-CN" altLang="en-US" sz="2400" dirty="0">
              <a:latin typeface="华文楷体" panose="02010600040101010101" charset="-122"/>
              <a:ea typeface="华文楷体" panose="02010600040101010101" charset="-122"/>
              <a:cs typeface="华文楷体" panose="02010600040101010101" charset="-122"/>
              <a:sym typeface="+mn-ea"/>
            </a:endParaRPr>
          </a:p>
          <a:p>
            <a:pPr eaLnBrk="1" hangingPunct="1">
              <a:lnSpc>
                <a:spcPct val="140000"/>
              </a:lnSpc>
              <a:buFontTx/>
              <a:buNone/>
            </a:pPr>
            <a:r>
              <a:rPr lang="zh-CN" altLang="en-US" sz="2400" dirty="0">
                <a:latin typeface="华文楷体" panose="02010600040101010101" charset="-122"/>
                <a:ea typeface="华文楷体" panose="02010600040101010101" charset="-122"/>
                <a:cs typeface="华文楷体" panose="02010600040101010101" charset="-122"/>
                <a:sym typeface="+mn-ea"/>
              </a:rPr>
              <a:t> </a:t>
            </a:r>
            <a:r>
              <a:rPr lang="en-US" altLang="zh-CN" sz="2400" dirty="0">
                <a:latin typeface="华文楷体" panose="02010600040101010101" charset="-122"/>
                <a:ea typeface="华文楷体" panose="02010600040101010101" charset="-122"/>
                <a:cs typeface="华文楷体" panose="02010600040101010101" charset="-122"/>
                <a:sym typeface="+mn-ea"/>
              </a:rPr>
              <a:t>         </a:t>
            </a:r>
            <a:r>
              <a:rPr lang="zh-CN" altLang="en-US" sz="2400" dirty="0">
                <a:latin typeface="华文楷体" panose="02010600040101010101" charset="-122"/>
                <a:ea typeface="华文楷体" panose="02010600040101010101" charset="-122"/>
                <a:cs typeface="华文楷体" panose="02010600040101010101" charset="-122"/>
                <a:sym typeface="+mn-ea"/>
              </a:rPr>
              <a:t>PPI基于生产者视角，侧重度量生产成本变化，因其走势通常领先CPI，故具有更好的前瞻性。</a:t>
            </a:r>
            <a:endParaRPr lang="zh-CN" altLang="en-US" sz="2400" dirty="0">
              <a:latin typeface="华文楷体" panose="02010600040101010101" charset="-122"/>
              <a:ea typeface="华文楷体" panose="02010600040101010101" charset="-122"/>
              <a:cs typeface="华文楷体" panose="02010600040101010101" charset="-122"/>
              <a:sym typeface="+mn-ea"/>
            </a:endParaRPr>
          </a:p>
          <a:p>
            <a:pPr eaLnBrk="1" hangingPunct="1">
              <a:lnSpc>
                <a:spcPct val="140000"/>
              </a:lnSpc>
              <a:buFontTx/>
              <a:buNone/>
            </a:pPr>
            <a:r>
              <a:rPr lang="zh-CN" altLang="en-US" sz="2400" dirty="0">
                <a:latin typeface="华文楷体" panose="02010600040101010101" charset="-122"/>
                <a:ea typeface="华文楷体" panose="02010600040101010101" charset="-122"/>
                <a:cs typeface="华文楷体" panose="02010600040101010101" charset="-122"/>
                <a:sym typeface="+mn-ea"/>
              </a:rPr>
              <a:t> </a:t>
            </a:r>
            <a:r>
              <a:rPr lang="en-US" altLang="zh-CN" sz="2400" dirty="0">
                <a:latin typeface="华文楷体" panose="02010600040101010101" charset="-122"/>
                <a:ea typeface="华文楷体" panose="02010600040101010101" charset="-122"/>
                <a:cs typeface="华文楷体" panose="02010600040101010101" charset="-122"/>
                <a:sym typeface="+mn-ea"/>
              </a:rPr>
              <a:t>        </a:t>
            </a:r>
            <a:r>
              <a:rPr lang="zh-CN" altLang="en-US" sz="2400" dirty="0">
                <a:latin typeface="华文楷体" panose="02010600040101010101" charset="-122"/>
                <a:ea typeface="华文楷体" panose="02010600040101010101" charset="-122"/>
                <a:cs typeface="华文楷体" panose="02010600040101010101" charset="-122"/>
                <a:sym typeface="+mn-ea"/>
              </a:rPr>
              <a:t>隐含的GDP缩减指数涵盖范围最广，兼顾生产者与消费者视角，理论上可视为反映通货膨胀最理想的单项指标；但其涵盖部分非货币交易，频度偏低且需要推算。  </a:t>
            </a:r>
            <a:r>
              <a:rPr lang="en-US" sz="2400" b="1" dirty="0">
                <a:solidFill>
                  <a:schemeClr val="accent1"/>
                </a:solidFill>
                <a:latin typeface="Times New Roman" panose="02020603050405020304" pitchFamily="18" charset="0"/>
                <a:ea typeface="华文楷体" panose="02010600040101010101" charset="-122"/>
                <a:cs typeface="Times New Roman" panose="02020603050405020304" pitchFamily="18" charset="0"/>
                <a:sym typeface="+mn-ea"/>
              </a:rPr>
              <a:t>     </a:t>
            </a:r>
            <a:endParaRPr lang="zh-CN" altLang="en-US" sz="2400" b="1" dirty="0">
              <a:latin typeface="华文楷体" panose="02010600040101010101" charset="-122"/>
              <a:ea typeface="华文楷体" panose="02010600040101010101" charset="-122"/>
              <a:cs typeface="华文楷体" panose="02010600040101010101" charset="-122"/>
            </a:endParaRPr>
          </a:p>
        </p:txBody>
      </p:sp>
      <p:sp>
        <p:nvSpPr>
          <p:cNvPr id="6" name="灯片编号占位符 6"/>
          <p:cNvSpPr txBox="1"/>
          <p:nvPr/>
        </p:nvSpPr>
        <p:spPr>
          <a:xfrm>
            <a:off x="10888524" y="6619009"/>
            <a:ext cx="932884" cy="311727"/>
          </a:xfrm>
          <a:prstGeom prst="rect">
            <a:avLst/>
          </a:prstGeom>
        </p:spPr>
        <p:txBody>
          <a:bodyPr vert="horz" lIns="91440" tIns="45720" rIns="91440" bIns="45720" rtlCol="0" anchor="ctr"/>
          <a:lstStyle>
            <a:defPPr>
              <a:defRPr lang="zh-CN"/>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A0DB2DC-4C9A-4742-B13C-FB6460FD3503}" type="slidenum">
              <a:rPr lang="zh-CN" altLang="en-US" sz="2000" smtClean="0">
                <a:solidFill>
                  <a:schemeClr val="tx1"/>
                </a:solidFill>
              </a:rPr>
            </a:fld>
            <a:endParaRPr lang="zh-CN" altLang="en-US" sz="2000" dirty="0">
              <a:solidFill>
                <a:schemeClr val="tx1"/>
              </a:solidFill>
            </a:endParaRPr>
          </a:p>
        </p:txBody>
      </p:sp>
      <p:sp>
        <p:nvSpPr>
          <p:cNvPr id="7" name="Rectangle 4" descr="浅色上对角线"/>
          <p:cNvSpPr>
            <a:spLocks noChangeArrowheads="1"/>
          </p:cNvSpPr>
          <p:nvPr/>
        </p:nvSpPr>
        <p:spPr bwMode="auto">
          <a:xfrm>
            <a:off x="861591" y="107576"/>
            <a:ext cx="5234409"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一、价格指数</a:t>
            </a: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方法</a:t>
            </a:r>
            <a:endPar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endParaRPr>
          </a:p>
        </p:txBody>
      </p:sp>
    </p:spTree>
  </p:cSld>
  <p:clrMapOvr>
    <a:overrideClrMapping bg1="lt1" tx1="dk1" bg2="lt2" tx2="dk2" accent1="accent1" accent2="accent2" accent3="accent3" accent4="accent4" accent5="accent5" accent6="accent6" hlink="hlink" folHlink="folHlink"/>
  </p:clrMapOvr>
</p:sld>
</file>

<file path=ppt/slides/slide17.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4" name="文本框 3"/>
          <p:cNvSpPr txBox="1"/>
          <p:nvPr/>
        </p:nvSpPr>
        <p:spPr>
          <a:xfrm>
            <a:off x="902866" y="1116965"/>
            <a:ext cx="10617200" cy="5297805"/>
          </a:xfrm>
          <a:prstGeom prst="rect">
            <a:avLst/>
          </a:prstGeom>
          <a:ln>
            <a:noFill/>
          </a:ln>
        </p:spPr>
        <p:txBody>
          <a:bodyPr wrap="square">
            <a:noAutofit/>
          </a:bodyPr>
          <a:lstStyle/>
          <a:p>
            <a:pPr marL="228600" indent="-228600" algn="l" defTabSz="914400">
              <a:lnSpc>
                <a:spcPts val="3800"/>
              </a:lnSpc>
              <a:spcBef>
                <a:spcPts val="0"/>
              </a:spcBef>
              <a:buClrTx/>
              <a:buSzTx/>
              <a:buFontTx/>
            </a:pPr>
            <a:r>
              <a:rPr lang="en-US" altLang="zh-CN" sz="2400" b="1" dirty="0">
                <a:latin typeface="华文楷体" panose="02010600040101010101" charset="-122"/>
                <a:ea typeface="华文楷体" panose="02010600040101010101" charset="-122"/>
                <a:cs typeface="华文楷体" panose="02010600040101010101" charset="-122"/>
              </a:rPr>
              <a:t>    </a:t>
            </a:r>
            <a:r>
              <a:rPr lang="zh-CN" altLang="en-US" sz="2800" b="1" dirty="0">
                <a:solidFill>
                  <a:schemeClr val="accent2"/>
                </a:solidFill>
                <a:latin typeface="华文楷体" panose="02010600040101010101" charset="-122"/>
                <a:ea typeface="华文楷体" panose="02010600040101010101" charset="-122"/>
              </a:rPr>
              <a:t>（二）空间维度测度方式</a:t>
            </a:r>
            <a:endParaRPr lang="zh-CN" altLang="en-US" sz="2400" b="1" dirty="0">
              <a:solidFill>
                <a:schemeClr val="accent2"/>
              </a:solidFill>
              <a:latin typeface="华文楷体" panose="02010600040101010101" charset="-122"/>
              <a:ea typeface="华文楷体" panose="02010600040101010101" charset="-122"/>
            </a:endParaRPr>
          </a:p>
          <a:p>
            <a:pPr marL="228600" indent="-228600" algn="l" defTabSz="914400">
              <a:lnSpc>
                <a:spcPts val="3800"/>
              </a:lnSpc>
              <a:spcBef>
                <a:spcPts val="0"/>
              </a:spcBef>
              <a:buClrTx/>
              <a:buSzTx/>
              <a:buFontTx/>
            </a:pPr>
            <a:r>
              <a:rPr lang="en-US" altLang="zh-CN" sz="2400" dirty="0">
                <a:latin typeface="华文楷体" panose="02010600040101010101" charset="-122"/>
                <a:ea typeface="华文楷体" panose="02010600040101010101" charset="-122"/>
              </a:rPr>
              <a:t>     </a:t>
            </a:r>
            <a:r>
              <a:rPr lang="en-US" sz="2400" b="1" dirty="0">
                <a:solidFill>
                  <a:schemeClr val="accent1"/>
                </a:solidFill>
                <a:latin typeface="Times New Roman" panose="02020603050405020304" pitchFamily="18" charset="0"/>
                <a:ea typeface="华文楷体" panose="02010600040101010101" charset="-122"/>
                <a:cs typeface="Times New Roman" panose="02020603050405020304" pitchFamily="18" charset="0"/>
                <a:sym typeface="+mn-ea"/>
              </a:rPr>
              <a:t>1</a:t>
            </a:r>
            <a:r>
              <a:rPr lang="zh-CN" altLang="en-US" sz="2400" b="1" dirty="0">
                <a:solidFill>
                  <a:schemeClr val="accent1"/>
                </a:solidFill>
                <a:latin typeface="华文楷体" panose="02010600040101010101" charset="-122"/>
                <a:ea typeface="华文楷体" panose="02010600040101010101" charset="-122"/>
                <a:cs typeface="华文楷体" panose="02010600040101010101" charset="-122"/>
                <a:sym typeface="+mn-ea"/>
              </a:rPr>
              <a:t>.</a:t>
            </a:r>
            <a:r>
              <a:rPr lang="zh-CN" altLang="en-US" sz="2400" b="1" dirty="0">
                <a:solidFill>
                  <a:schemeClr val="accent1"/>
                </a:solidFill>
                <a:latin typeface="华文楷体" panose="02010600040101010101" charset="-122"/>
                <a:ea typeface="华文楷体" panose="02010600040101010101" charset="-122"/>
                <a:cs typeface="华文楷体" panose="02010600040101010101" charset="-122"/>
              </a:rPr>
              <a:t>价格差异程度测度</a:t>
            </a:r>
            <a:endParaRPr lang="zh-CN" altLang="en-US" sz="2400" dirty="0">
              <a:latin typeface="微软雅黑" panose="020B0503020204020204" pitchFamily="34" charset="-122"/>
              <a:ea typeface="微软雅黑" panose="020B0503020204020204" pitchFamily="34" charset="-122"/>
            </a:endParaRPr>
          </a:p>
          <a:p>
            <a:pPr eaLnBrk="1" hangingPunct="1">
              <a:lnSpc>
                <a:spcPct val="140000"/>
              </a:lnSpc>
              <a:buFontTx/>
              <a:buNone/>
            </a:pPr>
            <a:r>
              <a:rPr lang="zh-CN" altLang="en-US" sz="2400" dirty="0">
                <a:latin typeface="微软雅黑" panose="020B0503020204020204" pitchFamily="34" charset="-122"/>
                <a:ea typeface="微软雅黑" panose="020B0503020204020204" pitchFamily="34" charset="-122"/>
                <a:sym typeface="+mn-ea"/>
              </a:rPr>
              <a:t>    </a:t>
            </a:r>
            <a:r>
              <a:rPr lang="en-US" altLang="zh-CN" sz="2400" dirty="0">
                <a:latin typeface="微软雅黑" panose="020B0503020204020204" pitchFamily="34" charset="-122"/>
                <a:ea typeface="微软雅黑" panose="020B0503020204020204" pitchFamily="34" charset="-122"/>
                <a:sym typeface="+mn-ea"/>
              </a:rPr>
              <a:t>   </a:t>
            </a:r>
            <a:r>
              <a:rPr lang="zh-CN" altLang="en-US" sz="2400" dirty="0">
                <a:latin typeface="华文楷体" panose="02010600040101010101" charset="-122"/>
                <a:ea typeface="华文楷体" panose="02010600040101010101" charset="-122"/>
                <a:cs typeface="华文楷体" panose="02010600040101010101" charset="-122"/>
                <a:sym typeface="+mn-ea"/>
              </a:rPr>
              <a:t>价格差异程度测度，主要是考察商品价格在不同地区的差异程度，或分析不同商品价格之间的比例关系是否合理。</a:t>
            </a:r>
            <a:r>
              <a:rPr lang="zh-CN" altLang="en-US" sz="2400" dirty="0">
                <a:latin typeface="华文楷体" panose="02010600040101010101" charset="-122"/>
                <a:ea typeface="华文楷体" panose="02010600040101010101" charset="-122"/>
                <a:cs typeface="华文楷体" panose="02010600040101010101" charset="-122"/>
                <a:sym typeface="+mn-ea"/>
              </a:rPr>
              <a:t>主要是通过编制各类价格的地区综合比较指数，或编制综合比价指数实现。</a:t>
            </a:r>
            <a:endParaRPr lang="zh-CN" altLang="en-US" sz="2400" dirty="0">
              <a:latin typeface="华文楷体" panose="02010600040101010101" charset="-122"/>
              <a:ea typeface="华文楷体" panose="02010600040101010101" charset="-122"/>
              <a:cs typeface="华文楷体" panose="02010600040101010101" charset="-122"/>
              <a:sym typeface="+mn-ea"/>
            </a:endParaRPr>
          </a:p>
          <a:p>
            <a:pPr marL="228600" indent="-228600" algn="l" defTabSz="914400">
              <a:lnSpc>
                <a:spcPts val="3800"/>
              </a:lnSpc>
              <a:spcBef>
                <a:spcPts val="0"/>
              </a:spcBef>
              <a:buClrTx/>
              <a:buSzTx/>
              <a:buFontTx/>
            </a:pPr>
            <a:r>
              <a:rPr lang="en-US" sz="2400" b="1" dirty="0">
                <a:solidFill>
                  <a:schemeClr val="accent1"/>
                </a:solidFill>
                <a:latin typeface="Times New Roman" panose="02020603050405020304" pitchFamily="18" charset="0"/>
                <a:ea typeface="华文楷体" panose="02010600040101010101" charset="-122"/>
                <a:cs typeface="Times New Roman" panose="02020603050405020304" pitchFamily="18" charset="0"/>
                <a:sym typeface="+mn-ea"/>
              </a:rPr>
              <a:t>       2.</a:t>
            </a:r>
            <a:r>
              <a:rPr lang="zh-CN" altLang="en-US" sz="2400" b="1" dirty="0">
                <a:solidFill>
                  <a:schemeClr val="accent1"/>
                </a:solidFill>
                <a:latin typeface="华文楷体" panose="02010600040101010101" charset="-122"/>
                <a:ea typeface="华文楷体" panose="02010600040101010101" charset="-122"/>
                <a:cs typeface="华文楷体" panose="02010600040101010101" charset="-122"/>
              </a:rPr>
              <a:t>价格变动传导路径度量</a:t>
            </a:r>
            <a:endParaRPr lang="zh-CN" altLang="en-US" sz="2400" dirty="0">
              <a:latin typeface="微软雅黑" panose="020B0503020204020204" pitchFamily="34" charset="-122"/>
              <a:ea typeface="微软雅黑" panose="020B0503020204020204" pitchFamily="34" charset="-122"/>
            </a:endParaRPr>
          </a:p>
          <a:p>
            <a:pPr eaLnBrk="1" hangingPunct="1">
              <a:lnSpc>
                <a:spcPct val="140000"/>
              </a:lnSpc>
              <a:buFontTx/>
              <a:buNone/>
            </a:pPr>
            <a:r>
              <a:rPr lang="zh-CN" altLang="en-US" sz="2400" dirty="0">
                <a:latin typeface="微软雅黑" panose="020B0503020204020204" pitchFamily="34" charset="-122"/>
                <a:ea typeface="微软雅黑" panose="020B0503020204020204" pitchFamily="34" charset="-122"/>
                <a:sym typeface="+mn-ea"/>
              </a:rPr>
              <a:t>    </a:t>
            </a:r>
            <a:r>
              <a:rPr lang="zh-CN" altLang="en-US" sz="2400" dirty="0">
                <a:latin typeface="华文楷体" panose="02010600040101010101" charset="-122"/>
                <a:ea typeface="华文楷体" panose="02010600040101010101" charset="-122"/>
                <a:cs typeface="华文楷体" panose="02010600040101010101" charset="-122"/>
                <a:sym typeface="+mn-ea"/>
              </a:rPr>
              <a:t>     </a:t>
            </a:r>
            <a:r>
              <a:rPr lang="zh-CN" altLang="en-US" sz="2400" dirty="0">
                <a:latin typeface="华文楷体" panose="02010600040101010101" charset="-122"/>
                <a:ea typeface="华文楷体" panose="02010600040101010101" charset="-122"/>
                <a:cs typeface="华文楷体" panose="02010600040101010101" charset="-122"/>
              </a:rPr>
              <a:t>价格变动的传导路径，是指一种价格的变动通过何种渠道影响其他价格变动。其既可能是纵向的环节传递，也可能是横向的空间扩散，还可能是纵向与横向传导结合。价格变动传导测度，重点是识别不同价格指数在时间上的先后顺序，常采用Granger因果关系检验。</a:t>
            </a:r>
            <a:endParaRPr lang="zh-CN" altLang="en-US" sz="2400" dirty="0">
              <a:latin typeface="Arial" panose="020B0604020202020204" pitchFamily="34" charset="0"/>
              <a:ea typeface="微软雅黑" panose="020B0503020204020204" pitchFamily="34" charset="-122"/>
            </a:endParaRPr>
          </a:p>
          <a:p>
            <a:pPr marL="0" indent="304800" algn="just" defTabSz="266700">
              <a:lnSpc>
                <a:spcPct val="150000"/>
              </a:lnSpc>
              <a:spcBef>
                <a:spcPct val="0"/>
              </a:spcBef>
              <a:spcAft>
                <a:spcPct val="0"/>
              </a:spcAft>
            </a:pPr>
            <a:endParaRPr lang="zh-CN" altLang="en-US" sz="2400" b="1" dirty="0">
              <a:latin typeface="华文楷体" panose="02010600040101010101" charset="-122"/>
              <a:ea typeface="华文楷体" panose="02010600040101010101" charset="-122"/>
              <a:cs typeface="华文楷体" panose="02010600040101010101" charset="-122"/>
            </a:endParaRPr>
          </a:p>
        </p:txBody>
      </p:sp>
      <p:sp>
        <p:nvSpPr>
          <p:cNvPr id="6" name="灯片编号占位符 6"/>
          <p:cNvSpPr txBox="1"/>
          <p:nvPr/>
        </p:nvSpPr>
        <p:spPr>
          <a:xfrm>
            <a:off x="10888524" y="6619009"/>
            <a:ext cx="932884" cy="311727"/>
          </a:xfrm>
          <a:prstGeom prst="rect">
            <a:avLst/>
          </a:prstGeom>
        </p:spPr>
        <p:txBody>
          <a:bodyPr vert="horz" lIns="91440" tIns="45720" rIns="91440" bIns="45720" rtlCol="0" anchor="ctr"/>
          <a:lstStyle>
            <a:defPPr>
              <a:defRPr lang="zh-CN"/>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A0DB2DC-4C9A-4742-B13C-FB6460FD3503}" type="slidenum">
              <a:rPr lang="zh-CN" altLang="en-US" sz="2000" smtClean="0">
                <a:solidFill>
                  <a:schemeClr val="tx1"/>
                </a:solidFill>
              </a:rPr>
            </a:fld>
            <a:endParaRPr lang="zh-CN" altLang="en-US" sz="2000" dirty="0">
              <a:solidFill>
                <a:schemeClr val="tx1"/>
              </a:solidFill>
            </a:endParaRPr>
          </a:p>
        </p:txBody>
      </p:sp>
      <p:sp>
        <p:nvSpPr>
          <p:cNvPr id="7" name="Rectangle 4" descr="浅色上对角线"/>
          <p:cNvSpPr>
            <a:spLocks noChangeArrowheads="1"/>
          </p:cNvSpPr>
          <p:nvPr/>
        </p:nvSpPr>
        <p:spPr bwMode="auto">
          <a:xfrm>
            <a:off x="861591" y="107576"/>
            <a:ext cx="5234409"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一、价格指数</a:t>
            </a: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方法</a:t>
            </a:r>
            <a:endPar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endParaRPr>
          </a:p>
        </p:txBody>
      </p:sp>
    </p:spTree>
  </p:cSld>
  <p:clrMapOvr>
    <a:overrideClrMapping bg1="lt1" tx1="dk1" bg2="lt2" tx2="dk2" accent1="accent1" accent2="accent2" accent3="accent3" accent4="accent4" accent5="accent5" accent6="accent6" hlink="hlink" folHlink="folHlink"/>
  </p:clrMapOvr>
</p:sld>
</file>

<file path=ppt/slides/slide18.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4" name="文本框 3"/>
          <p:cNvSpPr txBox="1"/>
          <p:nvPr/>
        </p:nvSpPr>
        <p:spPr>
          <a:xfrm>
            <a:off x="902866" y="1116965"/>
            <a:ext cx="10617200" cy="5297805"/>
          </a:xfrm>
          <a:prstGeom prst="rect">
            <a:avLst/>
          </a:prstGeom>
          <a:ln>
            <a:noFill/>
          </a:ln>
        </p:spPr>
        <p:txBody>
          <a:bodyPr wrap="square">
            <a:noAutofit/>
          </a:bodyPr>
          <a:lstStyle/>
          <a:p>
            <a:pPr marL="228600" indent="-228600" defTabSz="914400">
              <a:lnSpc>
                <a:spcPts val="3800"/>
              </a:lnSpc>
              <a:spcBef>
                <a:spcPts val="0"/>
              </a:spcBef>
              <a:buClrTx/>
              <a:buSzTx/>
              <a:buFontTx/>
            </a:pPr>
            <a:r>
              <a:rPr lang="en-US" altLang="zh-CN" sz="2400" b="1" dirty="0">
                <a:latin typeface="华文楷体" panose="02010600040101010101" charset="-122"/>
                <a:ea typeface="华文楷体" panose="02010600040101010101" charset="-122"/>
                <a:cs typeface="华文楷体" panose="02010600040101010101" charset="-122"/>
              </a:rPr>
              <a:t>    </a:t>
            </a:r>
            <a:r>
              <a:rPr lang="zh-CN" altLang="en-US" sz="2800" b="1" dirty="0">
                <a:solidFill>
                  <a:schemeClr val="accent2"/>
                </a:solidFill>
                <a:latin typeface="华文楷体" panose="02010600040101010101" charset="-122"/>
                <a:ea typeface="华文楷体" panose="02010600040101010101" charset="-122"/>
              </a:rPr>
              <a:t>（一）通货膨胀缺口测度法</a:t>
            </a:r>
            <a:endParaRPr lang="zh-CN" altLang="en-US" sz="2400" b="1" dirty="0">
              <a:solidFill>
                <a:schemeClr val="accent2"/>
              </a:solidFill>
              <a:latin typeface="华文楷体" panose="02010600040101010101" charset="-122"/>
              <a:ea typeface="华文楷体" panose="02010600040101010101" charset="-122"/>
            </a:endParaRPr>
          </a:p>
          <a:p>
            <a:pPr indent="304800" algn="just" defTabSz="266700">
              <a:lnSpc>
                <a:spcPct val="150000"/>
              </a:lnSpc>
              <a:spcBef>
                <a:spcPct val="0"/>
              </a:spcBef>
              <a:spcAft>
                <a:spcPct val="0"/>
              </a:spcAft>
            </a:pPr>
            <a:r>
              <a:rPr lang="en-US" altLang="zh-CN" sz="2400" dirty="0">
                <a:latin typeface="华文楷体" panose="02010600040101010101" charset="-122"/>
                <a:ea typeface="华文楷体" panose="02010600040101010101" charset="-122"/>
              </a:rPr>
              <a:t>  </a:t>
            </a:r>
            <a:r>
              <a:rPr lang="zh-CN" altLang="en-US" sz="2400" dirty="0">
                <a:latin typeface="华文楷体" panose="02010600040101010101" charset="-122"/>
                <a:ea typeface="华文楷体" panose="02010600040101010101" charset="-122"/>
              </a:rPr>
              <a:t>该方法由凯恩斯在研究通货膨胀时所提出，其核心为通货膨胀源自直接需求拉动。通货膨胀缺口定义为实际需求水平超出充分就业国民收入的部分。</a:t>
            </a:r>
            <a:endParaRPr lang="zh-CN" altLang="en-US" sz="2400" dirty="0">
              <a:latin typeface="华文楷体" panose="02010600040101010101" charset="-122"/>
              <a:ea typeface="华文楷体" panose="02010600040101010101" charset="-122"/>
            </a:endParaRPr>
          </a:p>
          <a:p>
            <a:pPr>
              <a:lnSpc>
                <a:spcPct val="140000"/>
              </a:lnSpc>
              <a:buFontTx/>
              <a:buNone/>
            </a:pPr>
            <a:r>
              <a:rPr lang="zh-CN" altLang="en-US" sz="2800" dirty="0">
                <a:latin typeface="微软雅黑" panose="020B0503020204020204" pitchFamily="34" charset="-122"/>
                <a:ea typeface="微软雅黑" panose="020B0503020204020204" pitchFamily="34" charset="-122"/>
                <a:sym typeface="+mn-ea"/>
              </a:rPr>
              <a:t>     </a:t>
            </a:r>
            <a:r>
              <a:rPr lang="zh-CN" altLang="en-US" sz="2800" dirty="0">
                <a:latin typeface="华文楷体" panose="02010600040101010101" charset="-122"/>
                <a:ea typeface="华文楷体" panose="02010600040101010101" charset="-122"/>
                <a:cs typeface="华文楷体" panose="02010600040101010101" charset="-122"/>
                <a:sym typeface="+mn-ea"/>
              </a:rPr>
              <a:t> </a:t>
            </a:r>
            <a:r>
              <a:rPr lang="zh-CN" altLang="en-US" sz="2400" dirty="0">
                <a:latin typeface="华文楷体" panose="02010600040101010101" charset="-122"/>
                <a:ea typeface="华文楷体" panose="02010600040101010101" charset="-122"/>
                <a:sym typeface="+mn-ea"/>
              </a:rPr>
              <a:t>    </a:t>
            </a:r>
            <a:r>
              <a:rPr lang="zh-CN" altLang="en-US" sz="2400" dirty="0">
                <a:latin typeface="华文楷体" panose="02010600040101010101" charset="-122"/>
                <a:ea typeface="华文楷体" panose="02010600040101010101" charset="-122"/>
                <a:cs typeface="华文楷体" panose="02010600040101010101" charset="-122"/>
                <a:sym typeface="+mn-ea"/>
              </a:rPr>
              <a:t>其通货膨胀率公式为：</a:t>
            </a:r>
            <a:endParaRPr lang="zh-CN" altLang="en-US" sz="2400" dirty="0">
              <a:latin typeface="华文楷体" panose="02010600040101010101" charset="-122"/>
              <a:ea typeface="华文楷体" panose="02010600040101010101" charset="-122"/>
              <a:cs typeface="华文楷体" panose="02010600040101010101" charset="-122"/>
              <a:sym typeface="+mn-ea"/>
            </a:endParaRPr>
          </a:p>
          <a:p>
            <a:pPr>
              <a:lnSpc>
                <a:spcPct val="140000"/>
              </a:lnSpc>
              <a:buFontTx/>
              <a:buNone/>
            </a:pPr>
            <a:endParaRPr lang="zh-CN" altLang="en-US" sz="2400" dirty="0">
              <a:latin typeface="华文楷体" panose="02010600040101010101" charset="-122"/>
              <a:ea typeface="华文楷体" panose="02010600040101010101" charset="-122"/>
              <a:cs typeface="华文楷体" panose="02010600040101010101" charset="-122"/>
              <a:sym typeface="+mn-ea"/>
            </a:endParaRPr>
          </a:p>
          <a:p>
            <a:pPr>
              <a:lnSpc>
                <a:spcPct val="140000"/>
              </a:lnSpc>
              <a:buFontTx/>
              <a:buNone/>
            </a:pPr>
            <a:endParaRPr lang="zh-CN" altLang="en-US" sz="2400" dirty="0">
              <a:latin typeface="华文楷体" panose="02010600040101010101" charset="-122"/>
              <a:ea typeface="华文楷体" panose="02010600040101010101" charset="-122"/>
              <a:cs typeface="华文楷体" panose="02010600040101010101" charset="-122"/>
              <a:sym typeface="+mn-ea"/>
            </a:endParaRPr>
          </a:p>
          <a:p>
            <a:pPr>
              <a:lnSpc>
                <a:spcPct val="140000"/>
              </a:lnSpc>
              <a:buFontTx/>
              <a:buNone/>
            </a:pPr>
            <a:r>
              <a:rPr lang="en-US" altLang="zh-CN" sz="2400" dirty="0">
                <a:latin typeface="华文楷体" panose="02010600040101010101" charset="-122"/>
                <a:ea typeface="华文楷体" panose="02010600040101010101" charset="-122"/>
                <a:sym typeface="+mn-ea"/>
              </a:rPr>
              <a:t>   </a:t>
            </a:r>
            <a:r>
              <a:rPr lang="zh-CN" altLang="en-US" sz="2400" dirty="0">
                <a:latin typeface="华文楷体" panose="02010600040101010101" charset="-122"/>
                <a:ea typeface="华文楷体" panose="02010600040101010101" charset="-122"/>
                <a:sym typeface="+mn-ea"/>
              </a:rPr>
              <a:t>该方法假定货物和服务价格随供求关系灵活变动，且工资水平保持不变。  </a:t>
            </a:r>
            <a:r>
              <a:rPr lang="en-US" altLang="zh-CN" sz="2400" dirty="0">
                <a:latin typeface="华文楷体" panose="02010600040101010101" charset="-122"/>
                <a:ea typeface="华文楷体" panose="02010600040101010101" charset="-122"/>
                <a:cs typeface="华文楷体" panose="02010600040101010101" charset="-122"/>
                <a:sym typeface="+mn-ea"/>
              </a:rPr>
              <a:t>      </a:t>
            </a:r>
            <a:endParaRPr lang="zh-CN" altLang="en-US" sz="2400" b="1" dirty="0">
              <a:latin typeface="华文楷体" panose="02010600040101010101" charset="-122"/>
              <a:ea typeface="华文楷体" panose="02010600040101010101" charset="-122"/>
              <a:cs typeface="华文楷体" panose="02010600040101010101" charset="-122"/>
            </a:endParaRPr>
          </a:p>
        </p:txBody>
      </p:sp>
      <p:sp>
        <p:nvSpPr>
          <p:cNvPr id="6" name="灯片编号占位符 6"/>
          <p:cNvSpPr txBox="1"/>
          <p:nvPr/>
        </p:nvSpPr>
        <p:spPr>
          <a:xfrm>
            <a:off x="10888524" y="6619009"/>
            <a:ext cx="932884" cy="311727"/>
          </a:xfrm>
          <a:prstGeom prst="rect">
            <a:avLst/>
          </a:prstGeom>
        </p:spPr>
        <p:txBody>
          <a:bodyPr vert="horz" lIns="91440" tIns="45720" rIns="91440" bIns="45720" rtlCol="0" anchor="ctr"/>
          <a:lstStyle>
            <a:defPPr>
              <a:defRPr lang="zh-CN"/>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A0DB2DC-4C9A-4742-B13C-FB6460FD3503}" type="slidenum">
              <a:rPr lang="zh-CN" altLang="en-US" sz="2000" smtClean="0">
                <a:solidFill>
                  <a:schemeClr val="tx1"/>
                </a:solidFill>
              </a:rPr>
            </a:fld>
            <a:endParaRPr lang="zh-CN" altLang="en-US" sz="2000" dirty="0">
              <a:solidFill>
                <a:schemeClr val="tx1"/>
              </a:solidFill>
            </a:endParaRPr>
          </a:p>
        </p:txBody>
      </p:sp>
      <p:sp>
        <p:nvSpPr>
          <p:cNvPr id="7" name="Rectangle 4" descr="浅色上对角线"/>
          <p:cNvSpPr>
            <a:spLocks noChangeArrowheads="1"/>
          </p:cNvSpPr>
          <p:nvPr/>
        </p:nvSpPr>
        <p:spPr bwMode="auto">
          <a:xfrm>
            <a:off x="861591" y="107576"/>
            <a:ext cx="5234409"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二、</a:t>
            </a: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其他测度方法</a:t>
            </a:r>
            <a:endPar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endParaRPr>
          </a:p>
        </p:txBody>
      </p:sp>
      <p:graphicFrame>
        <p:nvGraphicFramePr>
          <p:cNvPr id="2" name="Object 1"/>
          <p:cNvGraphicFramePr>
            <a:graphicFrameLocks noChangeAspect="1"/>
          </p:cNvGraphicFramePr>
          <p:nvPr/>
        </p:nvGraphicFramePr>
        <p:xfrm>
          <a:off x="2524125" y="3551555"/>
          <a:ext cx="5071745" cy="757555"/>
        </p:xfrm>
        <a:graphic>
          <a:graphicData uri="http://schemas.openxmlformats.org/presentationml/2006/ole">
            <mc:AlternateContent xmlns:mc="http://schemas.openxmlformats.org/markup-compatibility/2006">
              <mc:Choice xmlns:v="urn:schemas-microsoft-com:vml" Requires="v">
                <p:oleObj spid="_x0000_s3076" name="" r:id="rId1" imgW="2806700" imgH="419100" progId="Equation.3">
                  <p:embed/>
                </p:oleObj>
              </mc:Choice>
              <mc:Fallback>
                <p:oleObj name="" r:id="rId1" imgW="2806700" imgH="419100" progId="Equation.3">
                  <p:embed/>
                  <p:pic>
                    <p:nvPicPr>
                      <p:cNvPr id="0" name="图片 3075"/>
                      <p:cNvPicPr/>
                      <p:nvPr/>
                    </p:nvPicPr>
                    <p:blipFill>
                      <a:blip r:embed="rId2"/>
                      <a:stretch>
                        <a:fillRect/>
                      </a:stretch>
                    </p:blipFill>
                    <p:spPr>
                      <a:xfrm>
                        <a:off x="2524125" y="3551555"/>
                        <a:ext cx="5071745" cy="757555"/>
                      </a:xfrm>
                      <a:prstGeom prst="rect">
                        <a:avLst/>
                      </a:prstGeom>
                      <a:noFill/>
                      <a:ln w="38100">
                        <a:noFill/>
                        <a:miter/>
                      </a:ln>
                    </p:spPr>
                  </p:pic>
                </p:oleObj>
              </mc:Fallback>
            </mc:AlternateContent>
          </a:graphicData>
        </a:graphic>
      </p:graphicFrame>
    </p:spTree>
  </p:cSld>
  <p:clrMapOvr>
    <a:overrideClrMapping bg1="lt1" tx1="dk1" bg2="lt2" tx2="dk2" accent1="accent1" accent2="accent2" accent3="accent3" accent4="accent4" accent5="accent5" accent6="accent6" hlink="hlink" folHlink="folHlink"/>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5" name="Rectangle 5"/>
          <p:cNvSpPr>
            <a:spLocks noChangeArrowheads="1"/>
          </p:cNvSpPr>
          <p:nvPr/>
        </p:nvSpPr>
        <p:spPr bwMode="auto">
          <a:xfrm>
            <a:off x="1092096" y="1456690"/>
            <a:ext cx="10142220" cy="4787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endParaRPr lang="en-US" altLang="zh-CN" sz="2000" dirty="0">
              <a:latin typeface="微软雅黑" panose="020B0503020204020204" pitchFamily="34" charset="-122"/>
              <a:ea typeface="微软雅黑" panose="020B0503020204020204" pitchFamily="34" charset="-122"/>
            </a:endParaRPr>
          </a:p>
        </p:txBody>
      </p:sp>
      <p:sp>
        <p:nvSpPr>
          <p:cNvPr id="3" name="Rectangle 5"/>
          <p:cNvSpPr>
            <a:spLocks noChangeArrowheads="1"/>
          </p:cNvSpPr>
          <p:nvPr/>
        </p:nvSpPr>
        <p:spPr bwMode="auto">
          <a:xfrm>
            <a:off x="1237511" y="4452620"/>
            <a:ext cx="10142220" cy="179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r>
              <a:rPr kumimoji="1" lang="en-US" altLang="zh-CN" sz="2800" b="1" dirty="0">
                <a:latin typeface="微软雅黑" panose="020B0503020204020204" pitchFamily="34" charset="-122"/>
                <a:ea typeface="微软雅黑" panose="020B0503020204020204" pitchFamily="34" charset="-122"/>
              </a:rPr>
              <a:t>   </a:t>
            </a:r>
            <a:endParaRPr lang="en-US" altLang="zh-CN" sz="2000" dirty="0">
              <a:latin typeface="微软雅黑" panose="020B0503020204020204" pitchFamily="34" charset="-122"/>
              <a:ea typeface="微软雅黑" panose="020B0503020204020204" pitchFamily="34" charset="-122"/>
            </a:endParaRPr>
          </a:p>
        </p:txBody>
      </p:sp>
      <p:sp>
        <p:nvSpPr>
          <p:cNvPr id="4" name="文本框 3"/>
          <p:cNvSpPr txBox="1"/>
          <p:nvPr/>
        </p:nvSpPr>
        <p:spPr>
          <a:xfrm>
            <a:off x="934616" y="845820"/>
            <a:ext cx="10852785" cy="5812155"/>
          </a:xfrm>
          <a:prstGeom prst="rect">
            <a:avLst/>
          </a:prstGeom>
          <a:ln>
            <a:noFill/>
          </a:ln>
        </p:spPr>
        <p:txBody>
          <a:bodyPr wrap="square">
            <a:noAutofit/>
          </a:bodyPr>
          <a:lstStyle/>
          <a:p>
            <a:pPr indent="304800" algn="just" defTabSz="266700" fontAlgn="auto">
              <a:lnSpc>
                <a:spcPct val="150000"/>
              </a:lnSpc>
              <a:spcBef>
                <a:spcPct val="0"/>
              </a:spcBef>
              <a:spcAft>
                <a:spcPct val="0"/>
              </a:spcAft>
            </a:pPr>
            <a:r>
              <a:rPr lang="zh-CN" altLang="en-US" sz="2800" b="1" dirty="0">
                <a:solidFill>
                  <a:schemeClr val="accent2"/>
                </a:solidFill>
                <a:latin typeface="华文楷体" panose="02010600040101010101" charset="-122"/>
                <a:ea typeface="华文楷体" panose="02010600040101010101" charset="-122"/>
              </a:rPr>
              <a:t>（二）</a:t>
            </a:r>
            <a:r>
              <a:rPr lang="zh-CN" altLang="en-US" sz="2800" b="1" dirty="0">
                <a:solidFill>
                  <a:schemeClr val="accent2"/>
                </a:solidFill>
                <a:latin typeface="华文楷体" panose="02010600040101010101" charset="-122"/>
                <a:ea typeface="华文楷体" panose="02010600040101010101" charset="-122"/>
                <a:sym typeface="+mn-ea"/>
              </a:rPr>
              <a:t>货币流通量测度法</a:t>
            </a:r>
            <a:endParaRPr lang="zh-CN" altLang="en-US" sz="2800" b="1" dirty="0">
              <a:solidFill>
                <a:schemeClr val="accent2"/>
              </a:solidFill>
              <a:latin typeface="华文楷体" panose="02010600040101010101" charset="-122"/>
              <a:ea typeface="华文楷体" panose="02010600040101010101" charset="-122"/>
            </a:endParaRPr>
          </a:p>
          <a:p>
            <a:pPr indent="304800" algn="just" defTabSz="266700" fontAlgn="auto">
              <a:lnSpc>
                <a:spcPts val="4400"/>
              </a:lnSpc>
              <a:spcBef>
                <a:spcPct val="0"/>
              </a:spcBef>
              <a:spcAft>
                <a:spcPct val="0"/>
              </a:spcAft>
            </a:pPr>
            <a:r>
              <a:rPr lang="en-US" altLang="zh-CN" sz="2400" dirty="0">
                <a:latin typeface="华文楷体" panose="02010600040101010101" charset="-122"/>
                <a:ea typeface="华文楷体" panose="02010600040101010101" charset="-122"/>
                <a:cs typeface="华文楷体" panose="02010600040101010101" charset="-122"/>
                <a:sym typeface="+mn-ea"/>
              </a:rPr>
              <a:t>  </a:t>
            </a:r>
            <a:r>
              <a:rPr lang="zh-CN" altLang="en-US" sz="2400" dirty="0">
                <a:latin typeface="华文楷体" panose="02010600040101010101" charset="-122"/>
                <a:ea typeface="华文楷体" panose="02010600040101010101" charset="-122"/>
                <a:cs typeface="华文楷体" panose="02010600040101010101" charset="-122"/>
              </a:rPr>
              <a:t>按照</a:t>
            </a:r>
            <a:r>
              <a:rPr lang="en-US" altLang="zh-CN" sz="2400" dirty="0">
                <a:latin typeface="华文楷体" panose="02010600040101010101" charset="-122"/>
                <a:ea typeface="华文楷体" panose="02010600040101010101" charset="-122"/>
                <a:cs typeface="华文楷体" panose="02010600040101010101" charset="-122"/>
              </a:rPr>
              <a:t>“</a:t>
            </a:r>
            <a:r>
              <a:rPr lang="zh-CN" altLang="en-US" sz="2400" dirty="0">
                <a:latin typeface="华文楷体" panose="02010600040101010101" charset="-122"/>
                <a:ea typeface="华文楷体" panose="02010600040101010101" charset="-122"/>
                <a:cs typeface="华文楷体" panose="02010600040101010101" charset="-122"/>
              </a:rPr>
              <a:t>货币派</a:t>
            </a:r>
            <a:r>
              <a:rPr lang="en-US" altLang="zh-CN" sz="2400" dirty="0">
                <a:latin typeface="华文楷体" panose="02010600040101010101" charset="-122"/>
                <a:ea typeface="华文楷体" panose="02010600040101010101" charset="-122"/>
                <a:cs typeface="华文楷体" panose="02010600040101010101" charset="-122"/>
              </a:rPr>
              <a:t>”</a:t>
            </a:r>
            <a:r>
              <a:rPr lang="zh-CN" altLang="en-US" sz="2400" dirty="0">
                <a:latin typeface="华文楷体" panose="02010600040101010101" charset="-122"/>
                <a:ea typeface="华文楷体" panose="02010600040101010101" charset="-122"/>
                <a:cs typeface="华文楷体" panose="02010600040101010101" charset="-122"/>
              </a:rPr>
              <a:t>的观点，货币增长是通货膨胀的主要决定因素。因此，可以通过货币流通量变动测度通货膨胀。根据货币数量论，货币需求量为：</a:t>
            </a:r>
            <a:endParaRPr lang="zh-CN" altLang="en-US" sz="2400" dirty="0">
              <a:latin typeface="华文楷体" panose="02010600040101010101" charset="-122"/>
              <a:ea typeface="华文楷体" panose="02010600040101010101" charset="-122"/>
              <a:cs typeface="华文楷体" panose="02010600040101010101" charset="-122"/>
            </a:endParaRPr>
          </a:p>
          <a:p>
            <a:pPr indent="304800" algn="just" defTabSz="266700" fontAlgn="auto">
              <a:lnSpc>
                <a:spcPts val="4400"/>
              </a:lnSpc>
              <a:spcBef>
                <a:spcPct val="0"/>
              </a:spcBef>
              <a:spcAft>
                <a:spcPct val="0"/>
              </a:spcAft>
            </a:pPr>
            <a:endParaRPr lang="zh-CN" altLang="en-US" sz="2400" dirty="0">
              <a:latin typeface="华文楷体" panose="02010600040101010101" charset="-122"/>
              <a:ea typeface="华文楷体" panose="02010600040101010101" charset="-122"/>
              <a:cs typeface="华文楷体" panose="02010600040101010101" charset="-122"/>
            </a:endParaRPr>
          </a:p>
          <a:p>
            <a:pPr indent="304800" algn="just" defTabSz="266700" fontAlgn="auto">
              <a:lnSpc>
                <a:spcPts val="4400"/>
              </a:lnSpc>
              <a:spcBef>
                <a:spcPct val="0"/>
              </a:spcBef>
              <a:spcAft>
                <a:spcPct val="0"/>
              </a:spcAft>
            </a:pPr>
            <a:endParaRPr lang="zh-CN" altLang="en-US" sz="2400" dirty="0">
              <a:latin typeface="华文楷体" panose="02010600040101010101" charset="-122"/>
              <a:ea typeface="华文楷体" panose="02010600040101010101" charset="-122"/>
              <a:cs typeface="华文楷体" panose="02010600040101010101" charset="-122"/>
            </a:endParaRPr>
          </a:p>
          <a:p>
            <a:pPr indent="304800" algn="just" defTabSz="266700" fontAlgn="auto">
              <a:lnSpc>
                <a:spcPts val="4400"/>
              </a:lnSpc>
              <a:spcBef>
                <a:spcPct val="0"/>
              </a:spcBef>
              <a:spcAft>
                <a:spcPct val="0"/>
              </a:spcAft>
            </a:pPr>
            <a:r>
              <a:rPr lang="zh-CN" altLang="en-US" sz="2400" dirty="0">
                <a:latin typeface="华文楷体" panose="02010600040101010101" charset="-122"/>
                <a:ea typeface="华文楷体" panose="02010600040101010101" charset="-122"/>
                <a:cs typeface="华文楷体" panose="02010600040101010101" charset="-122"/>
              </a:rPr>
              <a:t>其中，</a:t>
            </a:r>
            <a:r>
              <a:rPr lang="en-US" altLang="zh-CN" sz="2400" dirty="0">
                <a:latin typeface="华文楷体" panose="02010600040101010101" charset="-122"/>
                <a:ea typeface="华文楷体" panose="02010600040101010101" charset="-122"/>
                <a:cs typeface="华文楷体" panose="02010600040101010101" charset="-122"/>
              </a:rPr>
              <a:t>Q</a:t>
            </a:r>
            <a:r>
              <a:rPr lang="zh-CN" altLang="en-US" sz="2400" dirty="0">
                <a:latin typeface="华文楷体" panose="02010600040101010101" charset="-122"/>
                <a:ea typeface="华文楷体" panose="02010600040101010101" charset="-122"/>
                <a:cs typeface="华文楷体" panose="02010600040101010101" charset="-122"/>
              </a:rPr>
              <a:t>为全社会商品总量，</a:t>
            </a:r>
            <a:r>
              <a:rPr lang="en-US" altLang="zh-CN" sz="2400" dirty="0">
                <a:latin typeface="华文楷体" panose="02010600040101010101" charset="-122"/>
                <a:ea typeface="华文楷体" panose="02010600040101010101" charset="-122"/>
                <a:cs typeface="华文楷体" panose="02010600040101010101" charset="-122"/>
              </a:rPr>
              <a:t>P</a:t>
            </a:r>
            <a:r>
              <a:rPr lang="zh-CN" altLang="en-US" sz="2400" dirty="0">
                <a:latin typeface="华文楷体" panose="02010600040101010101" charset="-122"/>
                <a:ea typeface="华文楷体" panose="02010600040101010101" charset="-122"/>
                <a:cs typeface="华文楷体" panose="02010600040101010101" charset="-122"/>
              </a:rPr>
              <a:t>为商品价格，二者乘积为商品总额；</a:t>
            </a:r>
            <a:r>
              <a:rPr lang="en-US" altLang="zh-CN" sz="2400" dirty="0">
                <a:latin typeface="华文楷体" panose="02010600040101010101" charset="-122"/>
                <a:ea typeface="华文楷体" panose="02010600040101010101" charset="-122"/>
                <a:cs typeface="华文楷体" panose="02010600040101010101" charset="-122"/>
              </a:rPr>
              <a:t>V</a:t>
            </a:r>
            <a:r>
              <a:rPr lang="zh-CN" altLang="en-US" sz="2400" dirty="0">
                <a:latin typeface="华文楷体" panose="02010600040101010101" charset="-122"/>
                <a:ea typeface="华文楷体" panose="02010600040101010101" charset="-122"/>
                <a:cs typeface="华文楷体" panose="02010600040101010101" charset="-122"/>
              </a:rPr>
              <a:t>为货币流通速度。据其可知，流通中的货币数量对物价具有决定作用，即</a:t>
            </a:r>
            <a:r>
              <a:rPr lang="en-US" altLang="zh-CN" sz="2400" dirty="0">
                <a:latin typeface="华文楷体" panose="02010600040101010101" charset="-122"/>
                <a:ea typeface="华文楷体" panose="02010600040101010101" charset="-122"/>
                <a:cs typeface="华文楷体" panose="02010600040101010101" charset="-122"/>
              </a:rPr>
              <a:t>P=MV/Q</a:t>
            </a:r>
            <a:endParaRPr lang="en-US" altLang="zh-CN" sz="2400" dirty="0">
              <a:latin typeface="华文楷体" panose="02010600040101010101" charset="-122"/>
              <a:ea typeface="华文楷体" panose="02010600040101010101" charset="-122"/>
              <a:cs typeface="华文楷体" panose="02010600040101010101" charset="-122"/>
            </a:endParaRPr>
          </a:p>
        </p:txBody>
      </p:sp>
      <p:sp>
        <p:nvSpPr>
          <p:cNvPr id="7" name="灯片编号占位符 6"/>
          <p:cNvSpPr>
            <a:spLocks noGrp="1"/>
          </p:cNvSpPr>
          <p:nvPr>
            <p:ph type="sldNum" sz="quarter" idx="12"/>
          </p:nvPr>
        </p:nvSpPr>
        <p:spPr>
          <a:xfrm>
            <a:off x="10888524" y="6619009"/>
            <a:ext cx="932884" cy="311727"/>
          </a:xfrm>
        </p:spPr>
        <p:txBody>
          <a:bodyPr/>
          <a:lstStyle/>
          <a:p>
            <a:fld id="{9A0DB2DC-4C9A-4742-B13C-FB6460FD3503}" type="slidenum">
              <a:rPr lang="zh-CN" altLang="en-US" sz="2000">
                <a:solidFill>
                  <a:schemeClr val="tx1"/>
                </a:solidFill>
              </a:rPr>
            </a:fld>
            <a:endParaRPr lang="zh-CN" altLang="en-US" sz="2000" dirty="0">
              <a:solidFill>
                <a:schemeClr val="tx1"/>
              </a:solidFill>
            </a:endParaRPr>
          </a:p>
        </p:txBody>
      </p:sp>
      <p:sp>
        <p:nvSpPr>
          <p:cNvPr id="9" name="Rectangle 4" descr="浅色上对角线"/>
          <p:cNvSpPr>
            <a:spLocks noChangeArrowheads="1"/>
          </p:cNvSpPr>
          <p:nvPr/>
        </p:nvSpPr>
        <p:spPr bwMode="auto">
          <a:xfrm>
            <a:off x="861591" y="107576"/>
            <a:ext cx="5234409"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sym typeface="+mn-ea"/>
              </a:rPr>
              <a:t>二、其他测度方法</a:t>
            </a:r>
            <a:endPar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endParaRPr>
          </a:p>
        </p:txBody>
      </p:sp>
      <p:graphicFrame>
        <p:nvGraphicFramePr>
          <p:cNvPr id="2" name="Object 2"/>
          <p:cNvGraphicFramePr>
            <a:graphicFrameLocks noChangeAspect="1"/>
          </p:cNvGraphicFramePr>
          <p:nvPr/>
        </p:nvGraphicFramePr>
        <p:xfrm>
          <a:off x="4921250" y="2962275"/>
          <a:ext cx="936625" cy="631190"/>
        </p:xfrm>
        <a:graphic>
          <a:graphicData uri="http://schemas.openxmlformats.org/presentationml/2006/ole">
            <mc:AlternateContent xmlns:mc="http://schemas.openxmlformats.org/markup-compatibility/2006">
              <mc:Choice xmlns:v="urn:schemas-microsoft-com:vml" Requires="v">
                <p:oleObj spid="_x0000_s3076" name="" r:id="rId1" imgW="584200" imgH="393700" progId="Equation.3">
                  <p:embed/>
                </p:oleObj>
              </mc:Choice>
              <mc:Fallback>
                <p:oleObj name="" r:id="rId1" imgW="584200" imgH="393700" progId="Equation.3">
                  <p:embed/>
                  <p:pic>
                    <p:nvPicPr>
                      <p:cNvPr id="0" name="图片 3075"/>
                      <p:cNvPicPr/>
                      <p:nvPr/>
                    </p:nvPicPr>
                    <p:blipFill>
                      <a:blip r:embed="rId2"/>
                      <a:stretch>
                        <a:fillRect/>
                      </a:stretch>
                    </p:blipFill>
                    <p:spPr>
                      <a:xfrm>
                        <a:off x="4921250" y="2962275"/>
                        <a:ext cx="936625" cy="631190"/>
                      </a:xfrm>
                      <a:prstGeom prst="rect">
                        <a:avLst/>
                      </a:prstGeom>
                      <a:noFill/>
                      <a:ln w="38100">
                        <a:noFill/>
                        <a:miter/>
                      </a:ln>
                    </p:spPr>
                  </p:pic>
                </p:oleObj>
              </mc:Fallback>
            </mc:AlternateContent>
          </a:graphicData>
        </a:graphic>
      </p:graphicFrame>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8"/>
          <p:cNvSpPr/>
          <p:nvPr/>
        </p:nvSpPr>
        <p:spPr>
          <a:xfrm>
            <a:off x="1129554" y="1183341"/>
            <a:ext cx="10525655" cy="5238974"/>
          </a:xfrm>
          <a:prstGeom prst="rect">
            <a:avLst/>
          </a:prstGeom>
          <a:solidFill>
            <a:srgbClr val="CCEC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灯片编号占位符 6"/>
          <p:cNvSpPr>
            <a:spLocks noGrp="1"/>
          </p:cNvSpPr>
          <p:nvPr>
            <p:ph type="sldNum" sz="quarter" idx="12"/>
          </p:nvPr>
        </p:nvSpPr>
        <p:spPr>
          <a:xfrm>
            <a:off x="10888524" y="6619009"/>
            <a:ext cx="932884" cy="311727"/>
          </a:xfrm>
        </p:spPr>
        <p:txBody>
          <a:bodyPr/>
          <a:lstStyle/>
          <a:p>
            <a:fld id="{9A0DB2DC-4C9A-4742-B13C-FB6460FD3503}" type="slidenum">
              <a:rPr lang="zh-CN" altLang="en-US" sz="2000">
                <a:solidFill>
                  <a:schemeClr val="tx1"/>
                </a:solidFill>
              </a:rPr>
            </a:fld>
            <a:endParaRPr lang="zh-CN" altLang="en-US" sz="2000" dirty="0">
              <a:solidFill>
                <a:schemeClr val="tx1"/>
              </a:solidFill>
            </a:endParaRPr>
          </a:p>
        </p:txBody>
      </p:sp>
      <p:sp>
        <p:nvSpPr>
          <p:cNvPr id="10" name="圆角矩形 9"/>
          <p:cNvSpPr/>
          <p:nvPr/>
        </p:nvSpPr>
        <p:spPr>
          <a:xfrm>
            <a:off x="2647392" y="1758611"/>
            <a:ext cx="8159236" cy="722630"/>
          </a:xfrm>
          <a:prstGeom prst="roundRect">
            <a:avLst/>
          </a:prstGeom>
          <a:solidFill>
            <a:schemeClr val="accent2">
              <a:lumMod val="60000"/>
              <a:lumOff val="40000"/>
            </a:schemeClr>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lvl="0">
              <a:lnSpc>
                <a:spcPct val="100000"/>
              </a:lnSpc>
              <a:spcBef>
                <a:spcPct val="0"/>
              </a:spcBef>
              <a:spcAft>
                <a:spcPct val="35000"/>
              </a:spcAft>
            </a:pPr>
            <a:r>
              <a:rPr lang="zh-CN" altLang="en-US" sz="3200" b="1" dirty="0">
                <a:latin typeface="楷体" panose="02010609060101010101" charset="-122"/>
                <a:ea typeface="楷体" panose="02010609060101010101" charset="-122"/>
                <a:cs typeface="楷体" panose="02010609060101010101" charset="-122"/>
                <a:sym typeface="+mn-ea"/>
              </a:rPr>
              <a:t>第一节 </a:t>
            </a:r>
            <a:r>
              <a:rPr lang="zh-CN" altLang="en-US" sz="3200" b="1" dirty="0">
                <a:latin typeface="楷体" panose="02010609060101010101" charset="-122"/>
                <a:ea typeface="楷体" panose="02010609060101010101" charset="-122"/>
                <a:cs typeface="楷体" panose="02010609060101010101" charset="-122"/>
                <a:sym typeface="+mn-ea"/>
              </a:rPr>
              <a:t>价格变动理论概述</a:t>
            </a:r>
            <a:endParaRPr lang="zh-CN" altLang="en-US" sz="3200" b="1" dirty="0">
              <a:latin typeface="楷体" panose="02010609060101010101" charset="-122"/>
              <a:ea typeface="楷体" panose="02010609060101010101" charset="-122"/>
              <a:cs typeface="楷体" panose="02010609060101010101" charset="-122"/>
              <a:sym typeface="+mn-ea"/>
            </a:endParaRPr>
          </a:p>
        </p:txBody>
      </p:sp>
      <p:sp>
        <p:nvSpPr>
          <p:cNvPr id="11" name="圆角矩形 10"/>
          <p:cNvSpPr/>
          <p:nvPr/>
        </p:nvSpPr>
        <p:spPr>
          <a:xfrm>
            <a:off x="2647392" y="3593961"/>
            <a:ext cx="8159236" cy="722630"/>
          </a:xfrm>
          <a:prstGeom prst="roundRect">
            <a:avLst/>
          </a:prstGeom>
          <a:solidFill>
            <a:schemeClr val="accent2">
              <a:lumMod val="40000"/>
              <a:lumOff val="60000"/>
            </a:schemeClr>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spcBef>
                <a:spcPct val="0"/>
              </a:spcBef>
              <a:spcAft>
                <a:spcPct val="35000"/>
              </a:spcAft>
            </a:pPr>
            <a:r>
              <a:rPr lang="zh-CN" altLang="en-US" sz="3200" b="1" dirty="0">
                <a:latin typeface="楷体" panose="02010609060101010101" charset="-122"/>
                <a:ea typeface="楷体" panose="02010609060101010101" charset="-122"/>
                <a:sym typeface="+mn-ea"/>
              </a:rPr>
              <a:t>第三节 中国价格变动统计</a:t>
            </a:r>
            <a:r>
              <a:rPr lang="zh-CN" altLang="en-US" sz="3200" b="1" dirty="0">
                <a:latin typeface="楷体" panose="02010609060101010101" charset="-122"/>
                <a:ea typeface="楷体" panose="02010609060101010101" charset="-122"/>
                <a:sym typeface="+mn-ea"/>
              </a:rPr>
              <a:t>及成因分析</a:t>
            </a:r>
            <a:endParaRPr lang="zh-CN" altLang="en-US" sz="3200" b="1" dirty="0">
              <a:latin typeface="楷体" panose="02010609060101010101" charset="-122"/>
              <a:ea typeface="楷体" panose="02010609060101010101" charset="-122"/>
              <a:sym typeface="+mn-ea"/>
            </a:endParaRPr>
          </a:p>
        </p:txBody>
      </p:sp>
      <p:sp>
        <p:nvSpPr>
          <p:cNvPr id="15" name="圆角矩形 14"/>
          <p:cNvSpPr/>
          <p:nvPr/>
        </p:nvSpPr>
        <p:spPr>
          <a:xfrm>
            <a:off x="2647392" y="4505382"/>
            <a:ext cx="8159236" cy="722630"/>
          </a:xfrm>
          <a:prstGeom prst="roundRect">
            <a:avLst/>
          </a:prstGeom>
          <a:solidFill>
            <a:schemeClr val="accent2"/>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lvl="0">
              <a:lnSpc>
                <a:spcPct val="100000"/>
              </a:lnSpc>
              <a:spcBef>
                <a:spcPct val="0"/>
              </a:spcBef>
              <a:spcAft>
                <a:spcPct val="35000"/>
              </a:spcAft>
            </a:pPr>
            <a:r>
              <a:rPr lang="zh-CN" altLang="en-US" sz="3200" b="1" dirty="0">
                <a:latin typeface="楷体" panose="02010609060101010101" charset="-122"/>
                <a:ea typeface="楷体" panose="02010609060101010101" charset="-122"/>
                <a:sym typeface="+mn-ea"/>
              </a:rPr>
              <a:t>第四节 通货膨胀与通货紧缩影响</a:t>
            </a:r>
            <a:r>
              <a:rPr lang="zh-CN" altLang="en-US" sz="3200" b="1" dirty="0">
                <a:latin typeface="楷体" panose="02010609060101010101" charset="-122"/>
                <a:ea typeface="楷体" panose="02010609060101010101" charset="-122"/>
                <a:sym typeface="+mn-ea"/>
              </a:rPr>
              <a:t>分析</a:t>
            </a:r>
            <a:endParaRPr lang="zh-CN" altLang="en-US" sz="3200" b="1" dirty="0">
              <a:latin typeface="楷体" panose="02010609060101010101" charset="-122"/>
              <a:ea typeface="楷体" panose="02010609060101010101" charset="-122"/>
              <a:sym typeface="+mn-ea"/>
            </a:endParaRPr>
          </a:p>
        </p:txBody>
      </p:sp>
      <p:pic>
        <p:nvPicPr>
          <p:cNvPr id="5" name="图片 4"/>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536791" y="595281"/>
            <a:ext cx="1972024" cy="1972024"/>
          </a:xfrm>
          <a:prstGeom prst="rect">
            <a:avLst/>
          </a:prstGeom>
        </p:spPr>
      </p:pic>
      <p:sp>
        <p:nvSpPr>
          <p:cNvPr id="3" name="圆角矩形 14"/>
          <p:cNvSpPr/>
          <p:nvPr/>
        </p:nvSpPr>
        <p:spPr>
          <a:xfrm>
            <a:off x="2647392" y="2675611"/>
            <a:ext cx="8159236" cy="722630"/>
          </a:xfrm>
          <a:prstGeom prst="roundRect">
            <a:avLst/>
          </a:prstGeom>
          <a:solidFill>
            <a:schemeClr val="accent2"/>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lvl="0">
              <a:lnSpc>
                <a:spcPct val="100000"/>
              </a:lnSpc>
              <a:spcBef>
                <a:spcPct val="0"/>
              </a:spcBef>
              <a:spcAft>
                <a:spcPct val="35000"/>
              </a:spcAft>
            </a:pPr>
            <a:r>
              <a:rPr lang="zh-CN" altLang="en-US" sz="3200" b="1" dirty="0">
                <a:latin typeface="楷体" panose="02010609060101010101" charset="-122"/>
                <a:ea typeface="楷体" panose="02010609060101010101" charset="-122"/>
                <a:sym typeface="+mn-ea"/>
              </a:rPr>
              <a:t>第二节 通货膨胀与通货紧缩</a:t>
            </a:r>
            <a:r>
              <a:rPr lang="zh-CN" altLang="en-US" sz="3200" b="1" dirty="0">
                <a:latin typeface="楷体" panose="02010609060101010101" charset="-122"/>
                <a:ea typeface="楷体" panose="02010609060101010101" charset="-122"/>
                <a:sym typeface="+mn-ea"/>
              </a:rPr>
              <a:t>测度方法</a:t>
            </a:r>
            <a:endParaRPr lang="zh-CN" altLang="en-US" sz="3200" b="1" dirty="0">
              <a:latin typeface="楷体" panose="02010609060101010101" charset="-122"/>
              <a:ea typeface="楷体" panose="02010609060101010101" charset="-122"/>
              <a:sym typeface="+mn-ea"/>
            </a:endParaRPr>
          </a:p>
        </p:txBody>
      </p:sp>
      <p:sp>
        <p:nvSpPr>
          <p:cNvPr id="8" name="Rectangle 2"/>
          <p:cNvSpPr txBox="1">
            <a:spLocks noChangeArrowheads="1"/>
          </p:cNvSpPr>
          <p:nvPr/>
        </p:nvSpPr>
        <p:spPr>
          <a:xfrm>
            <a:off x="1381771" y="158149"/>
            <a:ext cx="9832742"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zh-CN" altLang="en-US" b="1" dirty="0">
                <a:solidFill>
                  <a:schemeClr val="accent1">
                    <a:lumMod val="50000"/>
                  </a:schemeClr>
                </a:solidFill>
                <a:latin typeface="黑体" panose="02010609060101010101" pitchFamily="49" charset="-122"/>
                <a:ea typeface="黑体" panose="02010609060101010101" pitchFamily="49" charset="-122"/>
              </a:rPr>
              <a:t>本章内容</a:t>
            </a:r>
            <a:endParaRPr lang="zh-CN" altLang="en-US" b="1" dirty="0">
              <a:solidFill>
                <a:schemeClr val="accent1">
                  <a:lumMod val="50000"/>
                </a:schemeClr>
              </a:solidFill>
              <a:latin typeface="黑体" panose="02010609060101010101" pitchFamily="49" charset="-122"/>
              <a:ea typeface="黑体" panose="02010609060101010101" pitchFamily="49" charset="-122"/>
            </a:endParaRPr>
          </a:p>
        </p:txBody>
      </p:sp>
    </p:spTree>
  </p:cSld>
  <p:clrMapOvr>
    <a:masterClrMapping/>
  </p:clrMapOvr>
  <p:transition spd="slow"/>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5" name="Rectangle 5"/>
          <p:cNvSpPr>
            <a:spLocks noChangeArrowheads="1"/>
          </p:cNvSpPr>
          <p:nvPr/>
        </p:nvSpPr>
        <p:spPr bwMode="auto">
          <a:xfrm>
            <a:off x="1092096" y="1456690"/>
            <a:ext cx="10142220" cy="4787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endParaRPr lang="en-US" altLang="zh-CN" sz="2000" dirty="0">
              <a:latin typeface="微软雅黑" panose="020B0503020204020204" pitchFamily="34" charset="-122"/>
              <a:ea typeface="微软雅黑" panose="020B0503020204020204" pitchFamily="34" charset="-122"/>
            </a:endParaRPr>
          </a:p>
        </p:txBody>
      </p:sp>
      <p:sp>
        <p:nvSpPr>
          <p:cNvPr id="3" name="Rectangle 5"/>
          <p:cNvSpPr>
            <a:spLocks noChangeArrowheads="1"/>
          </p:cNvSpPr>
          <p:nvPr/>
        </p:nvSpPr>
        <p:spPr bwMode="auto">
          <a:xfrm>
            <a:off x="1237511" y="4452620"/>
            <a:ext cx="10142220" cy="179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r>
              <a:rPr kumimoji="1" lang="en-US" altLang="zh-CN" sz="2800" b="1" dirty="0">
                <a:latin typeface="微软雅黑" panose="020B0503020204020204" pitchFamily="34" charset="-122"/>
                <a:ea typeface="微软雅黑" panose="020B0503020204020204" pitchFamily="34" charset="-122"/>
              </a:rPr>
              <a:t>   </a:t>
            </a:r>
            <a:endParaRPr lang="en-US" altLang="zh-CN" sz="2000" dirty="0">
              <a:latin typeface="微软雅黑" panose="020B0503020204020204" pitchFamily="34" charset="-122"/>
              <a:ea typeface="微软雅黑" panose="020B0503020204020204" pitchFamily="34" charset="-122"/>
            </a:endParaRPr>
          </a:p>
        </p:txBody>
      </p:sp>
      <p:sp>
        <p:nvSpPr>
          <p:cNvPr id="6" name="文本框 5"/>
          <p:cNvSpPr txBox="1"/>
          <p:nvPr/>
        </p:nvSpPr>
        <p:spPr>
          <a:xfrm>
            <a:off x="920646" y="927735"/>
            <a:ext cx="10775950" cy="5711825"/>
          </a:xfrm>
          <a:prstGeom prst="rect">
            <a:avLst/>
          </a:prstGeom>
        </p:spPr>
        <p:txBody>
          <a:bodyPr wrap="square">
            <a:noAutofit/>
          </a:bodyPr>
          <a:lstStyle/>
          <a:p>
            <a:pPr indent="252095" algn="just" defTabSz="266700">
              <a:lnSpc>
                <a:spcPct val="150000"/>
              </a:lnSpc>
              <a:spcBef>
                <a:spcPts val="700"/>
              </a:spcBef>
              <a:spcAft>
                <a:spcPct val="0"/>
              </a:spcAft>
            </a:pPr>
            <a:r>
              <a:rPr lang="zh-CN" altLang="en-US" sz="2800" b="1" dirty="0">
                <a:solidFill>
                  <a:schemeClr val="accent2"/>
                </a:solidFill>
                <a:latin typeface="华文楷体" panose="02010600040101010101" charset="-122"/>
                <a:ea typeface="华文楷体" panose="02010600040101010101" charset="-122"/>
                <a:cs typeface="华文楷体" panose="02010600040101010101" charset="-122"/>
              </a:rPr>
              <a:t>（三）货币供求比较测度法</a:t>
            </a:r>
            <a:endParaRPr lang="zh-CN" altLang="en-US" sz="2800" b="1" dirty="0">
              <a:solidFill>
                <a:schemeClr val="accent2"/>
              </a:solidFill>
              <a:latin typeface="华文楷体" panose="02010600040101010101" charset="-122"/>
              <a:ea typeface="华文楷体" panose="02010600040101010101" charset="-122"/>
              <a:cs typeface="华文楷体" panose="02010600040101010101" charset="-122"/>
            </a:endParaRPr>
          </a:p>
          <a:p>
            <a:pPr indent="252095" algn="just" defTabSz="266700">
              <a:lnSpc>
                <a:spcPct val="150000"/>
              </a:lnSpc>
              <a:spcBef>
                <a:spcPts val="700"/>
              </a:spcBef>
              <a:spcAft>
                <a:spcPct val="0"/>
              </a:spcAft>
            </a:pPr>
            <a:r>
              <a:rPr lang="zh-CN" altLang="en-US" sz="2400" dirty="0">
                <a:latin typeface="Times New Roman" panose="02020603050405020304" pitchFamily="18" charset="0"/>
                <a:ea typeface="华文楷体" panose="02010600040101010101" charset="-122"/>
                <a:cs typeface="Times New Roman" panose="02020603050405020304" pitchFamily="18" charset="0"/>
              </a:rPr>
              <a:t>  这种方法的基本思路是，通过货币供应量与货币需求量的比较，推导公开通货膨胀率和隐蔽通货膨胀率，进而计算通货膨胀率</a:t>
            </a:r>
            <a:r>
              <a:rPr lang="en-US" altLang="zh-CN" sz="2400" dirty="0">
                <a:latin typeface="Times New Roman" panose="02020603050405020304" pitchFamily="18" charset="0"/>
                <a:ea typeface="华文楷体" panose="02010600040101010101" charset="-122"/>
                <a:cs typeface="Times New Roman" panose="02020603050405020304" pitchFamily="18" charset="0"/>
              </a:rPr>
              <a:t>π</a:t>
            </a:r>
            <a:endParaRPr lang="en-US" altLang="zh-CN" sz="2400" dirty="0">
              <a:latin typeface="Times New Roman" panose="02020603050405020304" pitchFamily="18" charset="0"/>
              <a:ea typeface="华文楷体" panose="02010600040101010101" charset="-122"/>
              <a:cs typeface="Times New Roman" panose="02020603050405020304" pitchFamily="18" charset="0"/>
            </a:endParaRPr>
          </a:p>
          <a:p>
            <a:pPr indent="252095" algn="just" defTabSz="266700">
              <a:lnSpc>
                <a:spcPct val="150000"/>
              </a:lnSpc>
              <a:spcBef>
                <a:spcPts val="700"/>
              </a:spcBef>
              <a:spcAft>
                <a:spcPct val="0"/>
              </a:spcAft>
            </a:pPr>
            <a:endParaRPr lang="en-US" altLang="zh-CN" sz="2400" dirty="0">
              <a:latin typeface="Times New Roman" panose="02020603050405020304" pitchFamily="18" charset="0"/>
              <a:ea typeface="华文楷体" panose="02010600040101010101" charset="-122"/>
              <a:cs typeface="Times New Roman" panose="02020603050405020304" pitchFamily="18" charset="0"/>
            </a:endParaRPr>
          </a:p>
          <a:p>
            <a:pPr indent="252095" algn="just" defTabSz="266700">
              <a:lnSpc>
                <a:spcPct val="150000"/>
              </a:lnSpc>
              <a:spcBef>
                <a:spcPts val="700"/>
              </a:spcBef>
              <a:spcAft>
                <a:spcPct val="0"/>
              </a:spcAft>
            </a:pPr>
            <a:endParaRPr lang="en-US" altLang="zh-CN" sz="2400" dirty="0">
              <a:latin typeface="Times New Roman" panose="02020603050405020304" pitchFamily="18" charset="0"/>
              <a:ea typeface="华文楷体" panose="02010600040101010101" charset="-122"/>
              <a:cs typeface="Times New Roman" panose="02020603050405020304" pitchFamily="18" charset="0"/>
            </a:endParaRPr>
          </a:p>
          <a:p>
            <a:pPr indent="252095" algn="just" defTabSz="266700">
              <a:lnSpc>
                <a:spcPct val="150000"/>
              </a:lnSpc>
              <a:spcBef>
                <a:spcPts val="700"/>
              </a:spcBef>
              <a:spcAft>
                <a:spcPct val="0"/>
              </a:spcAft>
            </a:pPr>
            <a:r>
              <a:rPr lang="zh-CN" altLang="en-US" sz="2400" dirty="0">
                <a:latin typeface="Times New Roman" panose="02020603050405020304" pitchFamily="18" charset="0"/>
                <a:ea typeface="华文楷体" panose="02010600040101010101" charset="-122"/>
                <a:cs typeface="Times New Roman" panose="02020603050405020304" pitchFamily="18" charset="0"/>
              </a:rPr>
              <a:t>其中，</a:t>
            </a:r>
            <a:r>
              <a:rPr lang="en-US" altLang="zh-CN" sz="2400" dirty="0">
                <a:latin typeface="Times New Roman" panose="02020603050405020304" pitchFamily="18" charset="0"/>
                <a:ea typeface="华文楷体" panose="02010600040101010101" charset="-122"/>
                <a:cs typeface="Times New Roman" panose="02020603050405020304" pitchFamily="18" charset="0"/>
              </a:rPr>
              <a:t>M</a:t>
            </a:r>
            <a:r>
              <a:rPr lang="en-US" altLang="zh-CN" sz="2400" baseline="-25000" dirty="0">
                <a:latin typeface="Times New Roman" panose="02020603050405020304" pitchFamily="18" charset="0"/>
                <a:ea typeface="华文楷体" panose="02010600040101010101" charset="-122"/>
                <a:cs typeface="Times New Roman" panose="02020603050405020304" pitchFamily="18" charset="0"/>
              </a:rPr>
              <a:t>s</a:t>
            </a:r>
            <a:r>
              <a:rPr lang="zh-CN" altLang="en-US" sz="2400" dirty="0">
                <a:latin typeface="Times New Roman" panose="02020603050405020304" pitchFamily="18" charset="0"/>
                <a:ea typeface="华文楷体" panose="02010600040101010101" charset="-122"/>
                <a:cs typeface="Times New Roman" panose="02020603050405020304" pitchFamily="18" charset="0"/>
              </a:rPr>
              <a:t>和</a:t>
            </a:r>
            <a:r>
              <a:rPr lang="en-US" altLang="zh-CN" sz="2400" dirty="0">
                <a:latin typeface="Times New Roman" panose="02020603050405020304" pitchFamily="18" charset="0"/>
                <a:ea typeface="华文楷体" panose="02010600040101010101" charset="-122"/>
                <a:cs typeface="Times New Roman" panose="02020603050405020304" pitchFamily="18" charset="0"/>
              </a:rPr>
              <a:t>M</a:t>
            </a:r>
            <a:r>
              <a:rPr lang="en-US" altLang="zh-CN" sz="2400" baseline="-25000" dirty="0">
                <a:latin typeface="Times New Roman" panose="02020603050405020304" pitchFamily="18" charset="0"/>
                <a:ea typeface="华文楷体" panose="02010600040101010101" charset="-122"/>
                <a:cs typeface="Times New Roman" panose="02020603050405020304" pitchFamily="18" charset="0"/>
              </a:rPr>
              <a:t>d</a:t>
            </a:r>
            <a:r>
              <a:rPr lang="zh-CN" altLang="en-US" sz="2400" dirty="0">
                <a:latin typeface="Times New Roman" panose="02020603050405020304" pitchFamily="18" charset="0"/>
                <a:ea typeface="华文楷体" panose="02010600040101010101" charset="-122"/>
                <a:cs typeface="Times New Roman" panose="02020603050405020304" pitchFamily="18" charset="0"/>
              </a:rPr>
              <a:t>分别为货币供应量和货币需求量；根据剑桥方程式，</a:t>
            </a:r>
            <a:r>
              <a:rPr lang="en-US" altLang="zh-CN" sz="2400" dirty="0">
                <a:latin typeface="Times New Roman" panose="02020603050405020304" pitchFamily="18" charset="0"/>
                <a:ea typeface="华文楷体" panose="02010600040101010101" charset="-122"/>
                <a:cs typeface="Times New Roman" panose="02020603050405020304" pitchFamily="18" charset="0"/>
              </a:rPr>
              <a:t>M</a:t>
            </a:r>
            <a:r>
              <a:rPr lang="en-US" altLang="zh-CN" sz="2400" baseline="-25000" dirty="0">
                <a:latin typeface="Times New Roman" panose="02020603050405020304" pitchFamily="18" charset="0"/>
                <a:ea typeface="华文楷体" panose="02010600040101010101" charset="-122"/>
                <a:cs typeface="Times New Roman" panose="02020603050405020304" pitchFamily="18" charset="0"/>
              </a:rPr>
              <a:t>s</a:t>
            </a:r>
            <a:r>
              <a:rPr lang="en-US" altLang="zh-CN" sz="2400" dirty="0">
                <a:latin typeface="Times New Roman" panose="02020603050405020304" pitchFamily="18" charset="0"/>
                <a:ea typeface="华文楷体" panose="02010600040101010101" charset="-122"/>
                <a:cs typeface="Times New Roman" panose="02020603050405020304" pitchFamily="18" charset="0"/>
              </a:rPr>
              <a:t>=kP</a:t>
            </a:r>
            <a:r>
              <a:rPr lang="en-US" altLang="zh-CN" sz="2400" baseline="-25000" dirty="0">
                <a:latin typeface="Times New Roman" panose="02020603050405020304" pitchFamily="18" charset="0"/>
                <a:ea typeface="华文楷体" panose="02010600040101010101" charset="-122"/>
                <a:cs typeface="Times New Roman" panose="02020603050405020304" pitchFamily="18" charset="0"/>
              </a:rPr>
              <a:t>1</a:t>
            </a:r>
            <a:r>
              <a:rPr lang="en-US" altLang="zh-CN" sz="2400" dirty="0">
                <a:latin typeface="Times New Roman" panose="02020603050405020304" pitchFamily="18" charset="0"/>
                <a:ea typeface="华文楷体" panose="02010600040101010101" charset="-122"/>
                <a:cs typeface="Times New Roman" panose="02020603050405020304" pitchFamily="18" charset="0"/>
              </a:rPr>
              <a:t>Y</a:t>
            </a:r>
            <a:r>
              <a:rPr lang="zh-CN" altLang="en-US" sz="2400" dirty="0">
                <a:latin typeface="Times New Roman" panose="02020603050405020304" pitchFamily="18" charset="0"/>
                <a:ea typeface="华文楷体" panose="02010600040101010101" charset="-122"/>
                <a:cs typeface="Times New Roman" panose="02020603050405020304" pitchFamily="18" charset="0"/>
              </a:rPr>
              <a:t>，</a:t>
            </a:r>
            <a:r>
              <a:rPr lang="en-US" altLang="zh-CN" sz="2400" dirty="0">
                <a:latin typeface="Times New Roman" panose="02020603050405020304" pitchFamily="18" charset="0"/>
                <a:ea typeface="华文楷体" panose="02010600040101010101" charset="-122"/>
                <a:cs typeface="Times New Roman" panose="02020603050405020304" pitchFamily="18" charset="0"/>
              </a:rPr>
              <a:t>M</a:t>
            </a:r>
            <a:r>
              <a:rPr lang="en-US" altLang="zh-CN" sz="2400" baseline="-25000" dirty="0">
                <a:latin typeface="Times New Roman" panose="02020603050405020304" pitchFamily="18" charset="0"/>
                <a:ea typeface="华文楷体" panose="02010600040101010101" charset="-122"/>
                <a:cs typeface="Times New Roman" panose="02020603050405020304" pitchFamily="18" charset="0"/>
              </a:rPr>
              <a:t>d</a:t>
            </a:r>
            <a:r>
              <a:rPr lang="en-US" altLang="zh-CN" sz="2400" dirty="0">
                <a:latin typeface="Times New Roman" panose="02020603050405020304" pitchFamily="18" charset="0"/>
                <a:ea typeface="华文楷体" panose="02010600040101010101" charset="-122"/>
                <a:cs typeface="Times New Roman" panose="02020603050405020304" pitchFamily="18" charset="0"/>
              </a:rPr>
              <a:t>=k</a:t>
            </a:r>
            <a:r>
              <a:rPr lang="en-US" altLang="zh-CN" sz="2400" baseline="-25000" dirty="0">
                <a:latin typeface="Times New Roman" panose="02020603050405020304" pitchFamily="18" charset="0"/>
                <a:ea typeface="华文楷体" panose="02010600040101010101" charset="-122"/>
                <a:cs typeface="Times New Roman" panose="02020603050405020304" pitchFamily="18" charset="0"/>
              </a:rPr>
              <a:t>n</a:t>
            </a:r>
            <a:r>
              <a:rPr lang="en-US" altLang="zh-CN" sz="2400" dirty="0">
                <a:latin typeface="Times New Roman" panose="02020603050405020304" pitchFamily="18" charset="0"/>
                <a:ea typeface="华文楷体" panose="02010600040101010101" charset="-122"/>
                <a:cs typeface="Times New Roman" panose="02020603050405020304" pitchFamily="18" charset="0"/>
              </a:rPr>
              <a:t>P</a:t>
            </a:r>
            <a:r>
              <a:rPr lang="en-US" altLang="zh-CN" sz="2400" baseline="-25000" dirty="0">
                <a:latin typeface="Times New Roman" panose="02020603050405020304" pitchFamily="18" charset="0"/>
                <a:ea typeface="华文楷体" panose="02010600040101010101" charset="-122"/>
                <a:cs typeface="Times New Roman" panose="02020603050405020304" pitchFamily="18" charset="0"/>
              </a:rPr>
              <a:t>0</a:t>
            </a:r>
            <a:r>
              <a:rPr lang="en-US" altLang="zh-CN" sz="2400" dirty="0">
                <a:latin typeface="Times New Roman" panose="02020603050405020304" pitchFamily="18" charset="0"/>
                <a:ea typeface="华文楷体" panose="02010600040101010101" charset="-122"/>
                <a:cs typeface="Times New Roman" panose="02020603050405020304" pitchFamily="18" charset="0"/>
              </a:rPr>
              <a:t>Y</a:t>
            </a:r>
            <a:r>
              <a:rPr lang="zh-CN" altLang="en-US" sz="2400" dirty="0">
                <a:latin typeface="Times New Roman" panose="02020603050405020304" pitchFamily="18" charset="0"/>
                <a:ea typeface="华文楷体" panose="02010600040101010101" charset="-122"/>
                <a:cs typeface="Times New Roman" panose="02020603050405020304" pitchFamily="18" charset="0"/>
              </a:rPr>
              <a:t>，</a:t>
            </a:r>
            <a:r>
              <a:rPr lang="en-US" altLang="zh-CN" sz="2400" dirty="0">
                <a:latin typeface="Times New Roman" panose="02020603050405020304" pitchFamily="18" charset="0"/>
                <a:ea typeface="华文楷体" panose="02010600040101010101" charset="-122"/>
                <a:cs typeface="Times New Roman" panose="02020603050405020304" pitchFamily="18" charset="0"/>
              </a:rPr>
              <a:t>k</a:t>
            </a:r>
            <a:r>
              <a:rPr lang="zh-CN" altLang="en-US" sz="2400" dirty="0">
                <a:latin typeface="Times New Roman" panose="02020603050405020304" pitchFamily="18" charset="0"/>
                <a:ea typeface="华文楷体" panose="02010600040101010101" charset="-122"/>
                <a:cs typeface="Times New Roman" panose="02020603050405020304" pitchFamily="18" charset="0"/>
              </a:rPr>
              <a:t>为实际的货币持有系数，</a:t>
            </a:r>
            <a:r>
              <a:rPr lang="en-US" altLang="zh-CN" sz="2400" dirty="0">
                <a:latin typeface="Times New Roman" panose="02020603050405020304" pitchFamily="18" charset="0"/>
                <a:ea typeface="华文楷体" panose="02010600040101010101" charset="-122"/>
                <a:cs typeface="Times New Roman" panose="02020603050405020304" pitchFamily="18" charset="0"/>
              </a:rPr>
              <a:t>k</a:t>
            </a:r>
            <a:r>
              <a:rPr lang="en-US" altLang="zh-CN" sz="2400" baseline="-25000" dirty="0">
                <a:latin typeface="Times New Roman" panose="02020603050405020304" pitchFamily="18" charset="0"/>
                <a:ea typeface="华文楷体" panose="02010600040101010101" charset="-122"/>
                <a:cs typeface="Times New Roman" panose="02020603050405020304" pitchFamily="18" charset="0"/>
              </a:rPr>
              <a:t>n</a:t>
            </a:r>
            <a:r>
              <a:rPr lang="zh-CN" altLang="en-US" sz="2400" dirty="0">
                <a:latin typeface="Times New Roman" panose="02020603050405020304" pitchFamily="18" charset="0"/>
                <a:ea typeface="华文楷体" panose="02010600040101010101" charset="-122"/>
                <a:cs typeface="Times New Roman" panose="02020603050405020304" pitchFamily="18" charset="0"/>
              </a:rPr>
              <a:t>为正常的货币持有系数，</a:t>
            </a:r>
            <a:r>
              <a:rPr lang="en-US" altLang="zh-CN" sz="2400" dirty="0">
                <a:latin typeface="Times New Roman" panose="02020603050405020304" pitchFamily="18" charset="0"/>
                <a:ea typeface="华文楷体" panose="02010600040101010101" charset="-122"/>
                <a:cs typeface="Times New Roman" panose="02020603050405020304" pitchFamily="18" charset="0"/>
              </a:rPr>
              <a:t>P</a:t>
            </a:r>
            <a:r>
              <a:rPr lang="en-US" altLang="zh-CN" sz="2400" baseline="-25000" dirty="0">
                <a:latin typeface="Times New Roman" panose="02020603050405020304" pitchFamily="18" charset="0"/>
                <a:ea typeface="华文楷体" panose="02010600040101010101" charset="-122"/>
                <a:cs typeface="Times New Roman" panose="02020603050405020304" pitchFamily="18" charset="0"/>
              </a:rPr>
              <a:t>1</a:t>
            </a:r>
            <a:r>
              <a:rPr lang="zh-CN" altLang="en-US" sz="2400" dirty="0">
                <a:latin typeface="Times New Roman" panose="02020603050405020304" pitchFamily="18" charset="0"/>
                <a:ea typeface="华文楷体" panose="02010600040101010101" charset="-122"/>
                <a:cs typeface="Times New Roman" panose="02020603050405020304" pitchFamily="18" charset="0"/>
              </a:rPr>
              <a:t>和</a:t>
            </a:r>
            <a:r>
              <a:rPr lang="en-US" altLang="zh-CN" sz="2400" dirty="0">
                <a:latin typeface="Times New Roman" panose="02020603050405020304" pitchFamily="18" charset="0"/>
                <a:ea typeface="华文楷体" panose="02010600040101010101" charset="-122"/>
                <a:cs typeface="Times New Roman" panose="02020603050405020304" pitchFamily="18" charset="0"/>
              </a:rPr>
              <a:t>P</a:t>
            </a:r>
            <a:r>
              <a:rPr lang="en-US" altLang="zh-CN" sz="2400" baseline="-25000" dirty="0">
                <a:latin typeface="Times New Roman" panose="02020603050405020304" pitchFamily="18" charset="0"/>
                <a:ea typeface="华文楷体" panose="02010600040101010101" charset="-122"/>
                <a:cs typeface="Times New Roman" panose="02020603050405020304" pitchFamily="18" charset="0"/>
              </a:rPr>
              <a:t>0</a:t>
            </a:r>
            <a:r>
              <a:rPr lang="zh-CN" altLang="en-US" sz="2400" dirty="0">
                <a:latin typeface="Times New Roman" panose="02020603050405020304" pitchFamily="18" charset="0"/>
                <a:ea typeface="华文楷体" panose="02010600040101010101" charset="-122"/>
                <a:cs typeface="Times New Roman" panose="02020603050405020304" pitchFamily="18" charset="0"/>
              </a:rPr>
              <a:t>分别为报告期和基期的价格水平，</a:t>
            </a:r>
            <a:r>
              <a:rPr lang="en-US" altLang="zh-CN" sz="2400" dirty="0">
                <a:latin typeface="Times New Roman" panose="02020603050405020304" pitchFamily="18" charset="0"/>
                <a:ea typeface="华文楷体" panose="02010600040101010101" charset="-122"/>
                <a:cs typeface="Times New Roman" panose="02020603050405020304" pitchFamily="18" charset="0"/>
              </a:rPr>
              <a:t>Y</a:t>
            </a:r>
            <a:r>
              <a:rPr lang="zh-CN" altLang="en-US" sz="2400" dirty="0">
                <a:latin typeface="Times New Roman" panose="02020603050405020304" pitchFamily="18" charset="0"/>
                <a:ea typeface="华文楷体" panose="02010600040101010101" charset="-122"/>
                <a:cs typeface="Times New Roman" panose="02020603050405020304" pitchFamily="18" charset="0"/>
              </a:rPr>
              <a:t>为可比价计算的实际国民收入；</a:t>
            </a:r>
            <a:r>
              <a:rPr lang="en-US" altLang="zh-CN" sz="2400" dirty="0">
                <a:latin typeface="Times New Roman" panose="02020603050405020304" pitchFamily="18" charset="0"/>
                <a:ea typeface="华文楷体" panose="02010600040101010101" charset="-122"/>
                <a:cs typeface="Times New Roman" panose="02020603050405020304" pitchFamily="18" charset="0"/>
              </a:rPr>
              <a:t>π</a:t>
            </a:r>
            <a:r>
              <a:rPr lang="en-US" altLang="zh-CN" sz="2400" baseline="-25000" dirty="0">
                <a:latin typeface="Times New Roman" panose="02020603050405020304" pitchFamily="18" charset="0"/>
                <a:ea typeface="华文楷体" panose="02010600040101010101" charset="-122"/>
                <a:cs typeface="Times New Roman" panose="02020603050405020304" pitchFamily="18" charset="0"/>
              </a:rPr>
              <a:t>h</a:t>
            </a:r>
            <a:r>
              <a:rPr lang="zh-CN" altLang="en-US" sz="2400" dirty="0">
                <a:latin typeface="Times New Roman" panose="02020603050405020304" pitchFamily="18" charset="0"/>
                <a:ea typeface="华文楷体" panose="02010600040101010101" charset="-122"/>
                <a:cs typeface="Times New Roman" panose="02020603050405020304" pitchFamily="18" charset="0"/>
              </a:rPr>
              <a:t>为隐蔽通货膨胀率，</a:t>
            </a:r>
            <a:r>
              <a:rPr lang="en-US" altLang="zh-CN" sz="2400" dirty="0">
                <a:latin typeface="Times New Roman" panose="02020603050405020304" pitchFamily="18" charset="0"/>
                <a:ea typeface="华文楷体" panose="02010600040101010101" charset="-122"/>
                <a:cs typeface="Times New Roman" panose="02020603050405020304" pitchFamily="18" charset="0"/>
              </a:rPr>
              <a:t>π</a:t>
            </a:r>
            <a:r>
              <a:rPr lang="en-US" altLang="zh-CN" sz="2400" baseline="-25000" dirty="0">
                <a:latin typeface="Times New Roman" panose="02020603050405020304" pitchFamily="18" charset="0"/>
                <a:ea typeface="华文楷体" panose="02010600040101010101" charset="-122"/>
                <a:cs typeface="Times New Roman" panose="02020603050405020304" pitchFamily="18" charset="0"/>
              </a:rPr>
              <a:t>o</a:t>
            </a:r>
            <a:r>
              <a:rPr lang="zh-CN" altLang="en-US" sz="2400" dirty="0">
                <a:latin typeface="Times New Roman" panose="02020603050405020304" pitchFamily="18" charset="0"/>
                <a:ea typeface="华文楷体" panose="02010600040101010101" charset="-122"/>
                <a:cs typeface="Times New Roman" panose="02020603050405020304" pitchFamily="18" charset="0"/>
              </a:rPr>
              <a:t>为公开通货膨胀率。</a:t>
            </a:r>
            <a:endParaRPr lang="zh-CN" altLang="en-US" sz="2000" dirty="0">
              <a:latin typeface="华文楷体" panose="02010600040101010101" charset="-122"/>
              <a:ea typeface="华文楷体" panose="02010600040101010101" charset="-122"/>
              <a:cs typeface="华文楷体" panose="02010600040101010101" charset="-122"/>
            </a:endParaRPr>
          </a:p>
        </p:txBody>
      </p:sp>
      <p:sp>
        <p:nvSpPr>
          <p:cNvPr id="11" name="灯片编号占位符 6"/>
          <p:cNvSpPr txBox="1"/>
          <p:nvPr/>
        </p:nvSpPr>
        <p:spPr>
          <a:xfrm>
            <a:off x="10888524" y="6619009"/>
            <a:ext cx="932884" cy="311727"/>
          </a:xfrm>
          <a:prstGeom prst="rect">
            <a:avLst/>
          </a:prstGeom>
        </p:spPr>
        <p:txBody>
          <a:bodyPr vert="horz" lIns="91440" tIns="45720" rIns="91440" bIns="45720" rtlCol="0" anchor="ctr"/>
          <a:lstStyle>
            <a:defPPr>
              <a:defRPr lang="zh-CN"/>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A0DB2DC-4C9A-4742-B13C-FB6460FD3503}" type="slidenum">
              <a:rPr lang="zh-CN" altLang="en-US" sz="2000" smtClean="0">
                <a:solidFill>
                  <a:schemeClr val="tx1"/>
                </a:solidFill>
              </a:rPr>
            </a:fld>
            <a:endParaRPr lang="zh-CN" altLang="en-US" sz="2000" dirty="0">
              <a:solidFill>
                <a:schemeClr val="tx1"/>
              </a:solidFill>
            </a:endParaRPr>
          </a:p>
        </p:txBody>
      </p:sp>
      <p:sp>
        <p:nvSpPr>
          <p:cNvPr id="12" name="Rectangle 4" descr="浅色上对角线"/>
          <p:cNvSpPr>
            <a:spLocks noChangeArrowheads="1"/>
          </p:cNvSpPr>
          <p:nvPr/>
        </p:nvSpPr>
        <p:spPr bwMode="auto">
          <a:xfrm>
            <a:off x="861591" y="107576"/>
            <a:ext cx="5234409"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sym typeface="+mn-ea"/>
              </a:rPr>
              <a:t>二、其他测度方法</a:t>
            </a:r>
            <a:endPar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endParaRPr>
          </a:p>
        </p:txBody>
      </p:sp>
      <p:graphicFrame>
        <p:nvGraphicFramePr>
          <p:cNvPr id="2" name="对象 -2147482604"/>
          <p:cNvGraphicFramePr>
            <a:graphicFrameLocks noChangeAspect="1"/>
          </p:cNvGraphicFramePr>
          <p:nvPr/>
        </p:nvGraphicFramePr>
        <p:xfrm>
          <a:off x="2731770" y="2940685"/>
          <a:ext cx="5511165" cy="922655"/>
        </p:xfrm>
        <a:graphic>
          <a:graphicData uri="http://schemas.openxmlformats.org/presentationml/2006/ole">
            <mc:AlternateContent xmlns:mc="http://schemas.openxmlformats.org/markup-compatibility/2006">
              <mc:Choice xmlns:v="urn:schemas-microsoft-com:vml" Requires="v">
                <p:oleObj spid="_x0000_s3076" name="" r:id="rId1" imgW="2881630" imgH="482600" progId="Equation.3">
                  <p:embed/>
                </p:oleObj>
              </mc:Choice>
              <mc:Fallback>
                <p:oleObj name="" r:id="rId1" imgW="2881630" imgH="482600" progId="Equation.3">
                  <p:embed/>
                  <p:pic>
                    <p:nvPicPr>
                      <p:cNvPr id="0" name="图片 3075"/>
                      <p:cNvPicPr/>
                      <p:nvPr/>
                    </p:nvPicPr>
                    <p:blipFill>
                      <a:blip r:embed="rId2"/>
                      <a:stretch>
                        <a:fillRect/>
                      </a:stretch>
                    </p:blipFill>
                    <p:spPr>
                      <a:xfrm>
                        <a:off x="2731770" y="2940685"/>
                        <a:ext cx="5511165" cy="922655"/>
                      </a:xfrm>
                      <a:prstGeom prst="rect">
                        <a:avLst/>
                      </a:prstGeom>
                      <a:noFill/>
                      <a:ln w="38100">
                        <a:noFill/>
                        <a:miter/>
                      </a:ln>
                    </p:spPr>
                  </p:pic>
                </p:oleObj>
              </mc:Fallback>
            </mc:AlternateContent>
          </a:graphicData>
        </a:graphic>
      </p:graphicFrame>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5" name="Rectangle 5"/>
          <p:cNvSpPr>
            <a:spLocks noChangeArrowheads="1"/>
          </p:cNvSpPr>
          <p:nvPr/>
        </p:nvSpPr>
        <p:spPr bwMode="auto">
          <a:xfrm>
            <a:off x="1092096" y="1456690"/>
            <a:ext cx="10142220" cy="4787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endParaRPr lang="en-US" altLang="zh-CN" sz="2000" dirty="0">
              <a:latin typeface="微软雅黑" panose="020B0503020204020204" pitchFamily="34" charset="-122"/>
              <a:ea typeface="微软雅黑" panose="020B0503020204020204" pitchFamily="34" charset="-122"/>
            </a:endParaRPr>
          </a:p>
        </p:txBody>
      </p:sp>
      <p:sp>
        <p:nvSpPr>
          <p:cNvPr id="3" name="Rectangle 5"/>
          <p:cNvSpPr>
            <a:spLocks noChangeArrowheads="1"/>
          </p:cNvSpPr>
          <p:nvPr/>
        </p:nvSpPr>
        <p:spPr bwMode="auto">
          <a:xfrm>
            <a:off x="1237511" y="4452620"/>
            <a:ext cx="10142220" cy="179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r>
              <a:rPr kumimoji="1" lang="en-US" altLang="zh-CN" sz="2800" b="1" dirty="0">
                <a:latin typeface="微软雅黑" panose="020B0503020204020204" pitchFamily="34" charset="-122"/>
                <a:ea typeface="微软雅黑" panose="020B0503020204020204" pitchFamily="34" charset="-122"/>
              </a:rPr>
              <a:t>   </a:t>
            </a:r>
            <a:endParaRPr lang="en-US" altLang="zh-CN" sz="2000" dirty="0">
              <a:latin typeface="微软雅黑" panose="020B0503020204020204" pitchFamily="34" charset="-122"/>
              <a:ea typeface="微软雅黑" panose="020B0503020204020204" pitchFamily="34" charset="-122"/>
            </a:endParaRPr>
          </a:p>
        </p:txBody>
      </p:sp>
      <p:sp>
        <p:nvSpPr>
          <p:cNvPr id="6" name="文本框 5"/>
          <p:cNvSpPr txBox="1"/>
          <p:nvPr/>
        </p:nvSpPr>
        <p:spPr>
          <a:xfrm>
            <a:off x="920646" y="927735"/>
            <a:ext cx="10775950" cy="5711825"/>
          </a:xfrm>
          <a:prstGeom prst="rect">
            <a:avLst/>
          </a:prstGeom>
        </p:spPr>
        <p:txBody>
          <a:bodyPr wrap="square">
            <a:noAutofit/>
          </a:bodyPr>
          <a:lstStyle/>
          <a:p>
            <a:pPr indent="252095" algn="just" defTabSz="266700">
              <a:lnSpc>
                <a:spcPct val="150000"/>
              </a:lnSpc>
              <a:spcBef>
                <a:spcPts val="700"/>
              </a:spcBef>
              <a:spcAft>
                <a:spcPct val="0"/>
              </a:spcAft>
            </a:pPr>
            <a:r>
              <a:rPr lang="zh-CN" altLang="en-US" sz="2800" b="1" dirty="0">
                <a:solidFill>
                  <a:schemeClr val="accent2"/>
                </a:solidFill>
                <a:latin typeface="华文楷体" panose="02010600040101010101" charset="-122"/>
                <a:ea typeface="华文楷体" panose="02010600040101010101" charset="-122"/>
                <a:cs typeface="华文楷体" panose="02010600040101010101" charset="-122"/>
              </a:rPr>
              <a:t>（四）货币数量公式测度法</a:t>
            </a:r>
            <a:endParaRPr lang="zh-CN" altLang="en-US" sz="2800" b="1" dirty="0">
              <a:solidFill>
                <a:schemeClr val="accent2"/>
              </a:solidFill>
              <a:latin typeface="华文楷体" panose="02010600040101010101" charset="-122"/>
              <a:ea typeface="华文楷体" panose="02010600040101010101" charset="-122"/>
              <a:cs typeface="华文楷体" panose="02010600040101010101" charset="-122"/>
            </a:endParaRPr>
          </a:p>
          <a:p>
            <a:pPr indent="252095" algn="just" defTabSz="266700">
              <a:lnSpc>
                <a:spcPct val="150000"/>
              </a:lnSpc>
              <a:spcBef>
                <a:spcPts val="700"/>
              </a:spcBef>
              <a:spcAft>
                <a:spcPct val="0"/>
              </a:spcAft>
            </a:pPr>
            <a:r>
              <a:rPr lang="zh-CN" altLang="en-US" sz="2400" dirty="0">
                <a:latin typeface="Times New Roman" panose="02020603050405020304" pitchFamily="18" charset="0"/>
                <a:ea typeface="华文楷体" panose="02010600040101010101" charset="-122"/>
                <a:cs typeface="Times New Roman" panose="02020603050405020304" pitchFamily="18" charset="0"/>
              </a:rPr>
              <a:t>  这种方法同样基于货币数量公式，其公式可以表示为：</a:t>
            </a:r>
            <a:endParaRPr lang="zh-CN" altLang="en-US" sz="2400" dirty="0">
              <a:latin typeface="Times New Roman" panose="02020603050405020304" pitchFamily="18" charset="0"/>
              <a:ea typeface="华文楷体" panose="02010600040101010101" charset="-122"/>
              <a:cs typeface="Times New Roman" panose="02020603050405020304" pitchFamily="18" charset="0"/>
            </a:endParaRPr>
          </a:p>
          <a:p>
            <a:pPr indent="252095" algn="just" defTabSz="266700">
              <a:lnSpc>
                <a:spcPct val="150000"/>
              </a:lnSpc>
              <a:spcBef>
                <a:spcPts val="700"/>
              </a:spcBef>
              <a:spcAft>
                <a:spcPct val="0"/>
              </a:spcAft>
            </a:pPr>
            <a:endParaRPr lang="en-US" altLang="zh-CN" sz="2400" dirty="0">
              <a:latin typeface="Times New Roman" panose="02020603050405020304" pitchFamily="18" charset="0"/>
              <a:ea typeface="华文楷体" panose="02010600040101010101" charset="-122"/>
              <a:cs typeface="Times New Roman" panose="02020603050405020304" pitchFamily="18" charset="0"/>
            </a:endParaRPr>
          </a:p>
          <a:p>
            <a:pPr indent="252095" algn="just" defTabSz="266700">
              <a:lnSpc>
                <a:spcPct val="150000"/>
              </a:lnSpc>
              <a:spcBef>
                <a:spcPts val="700"/>
              </a:spcBef>
              <a:spcAft>
                <a:spcPct val="0"/>
              </a:spcAft>
            </a:pPr>
            <a:r>
              <a:rPr lang="zh-CN" altLang="en-US" sz="2400" dirty="0">
                <a:latin typeface="Times New Roman" panose="02020603050405020304" pitchFamily="18" charset="0"/>
                <a:ea typeface="华文楷体" panose="02010600040101010101" charset="-122"/>
                <a:cs typeface="Times New Roman" panose="02020603050405020304" pitchFamily="18" charset="0"/>
              </a:rPr>
              <a:t>据此，计算通货膨胀率，需要货币供应量变动率、经济增长率、货币流通速度变动率。</a:t>
            </a:r>
            <a:endParaRPr lang="zh-CN" altLang="en-US" sz="2400" dirty="0">
              <a:latin typeface="Times New Roman" panose="02020603050405020304" pitchFamily="18" charset="0"/>
              <a:ea typeface="华文楷体" panose="02010600040101010101" charset="-122"/>
              <a:cs typeface="Times New Roman" panose="02020603050405020304" pitchFamily="18" charset="0"/>
            </a:endParaRPr>
          </a:p>
        </p:txBody>
      </p:sp>
      <p:sp>
        <p:nvSpPr>
          <p:cNvPr id="11" name="灯片编号占位符 6"/>
          <p:cNvSpPr txBox="1"/>
          <p:nvPr/>
        </p:nvSpPr>
        <p:spPr>
          <a:xfrm>
            <a:off x="10888524" y="6619009"/>
            <a:ext cx="932884" cy="311727"/>
          </a:xfrm>
          <a:prstGeom prst="rect">
            <a:avLst/>
          </a:prstGeom>
        </p:spPr>
        <p:txBody>
          <a:bodyPr vert="horz" lIns="91440" tIns="45720" rIns="91440" bIns="45720" rtlCol="0" anchor="ctr"/>
          <a:lstStyle>
            <a:defPPr>
              <a:defRPr lang="zh-CN"/>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A0DB2DC-4C9A-4742-B13C-FB6460FD3503}" type="slidenum">
              <a:rPr lang="zh-CN" altLang="en-US" sz="2000" smtClean="0">
                <a:solidFill>
                  <a:schemeClr val="tx1"/>
                </a:solidFill>
              </a:rPr>
            </a:fld>
            <a:endParaRPr lang="zh-CN" altLang="en-US" sz="2000" dirty="0">
              <a:solidFill>
                <a:schemeClr val="tx1"/>
              </a:solidFill>
            </a:endParaRPr>
          </a:p>
        </p:txBody>
      </p:sp>
      <p:sp>
        <p:nvSpPr>
          <p:cNvPr id="12" name="Rectangle 4" descr="浅色上对角线"/>
          <p:cNvSpPr>
            <a:spLocks noChangeArrowheads="1"/>
          </p:cNvSpPr>
          <p:nvPr/>
        </p:nvSpPr>
        <p:spPr bwMode="auto">
          <a:xfrm>
            <a:off x="861591" y="107576"/>
            <a:ext cx="5234409"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sym typeface="+mn-ea"/>
              </a:rPr>
              <a:t>二、其他测度方法</a:t>
            </a:r>
            <a:endPar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endParaRPr>
          </a:p>
        </p:txBody>
      </p:sp>
      <p:graphicFrame>
        <p:nvGraphicFramePr>
          <p:cNvPr id="2" name="Object 8"/>
          <p:cNvGraphicFramePr>
            <a:graphicFrameLocks noChangeAspect="1"/>
          </p:cNvGraphicFramePr>
          <p:nvPr/>
        </p:nvGraphicFramePr>
        <p:xfrm>
          <a:off x="3686175" y="2273935"/>
          <a:ext cx="2409825" cy="709930"/>
        </p:xfrm>
        <a:graphic>
          <a:graphicData uri="http://schemas.openxmlformats.org/presentationml/2006/ole">
            <mc:AlternateContent xmlns:mc="http://schemas.openxmlformats.org/markup-compatibility/2006">
              <mc:Choice xmlns:v="urn:schemas-microsoft-com:vml" Requires="v">
                <p:oleObj spid="_x0000_s4" name="" r:id="rId1" imgW="1422400" imgH="419100" progId="Equation.3">
                  <p:embed/>
                </p:oleObj>
              </mc:Choice>
              <mc:Fallback>
                <p:oleObj name="" r:id="rId1" imgW="1422400" imgH="419100" progId="Equation.3">
                  <p:embed/>
                  <p:pic>
                    <p:nvPicPr>
                      <p:cNvPr id="0" name="图片 3"/>
                      <p:cNvPicPr/>
                      <p:nvPr/>
                    </p:nvPicPr>
                    <p:blipFill>
                      <a:blip r:embed="rId2"/>
                      <a:stretch>
                        <a:fillRect/>
                      </a:stretch>
                    </p:blipFill>
                    <p:spPr>
                      <a:xfrm>
                        <a:off x="3686175" y="2273935"/>
                        <a:ext cx="2409825" cy="709930"/>
                      </a:xfrm>
                      <a:prstGeom prst="rect">
                        <a:avLst/>
                      </a:prstGeom>
                      <a:noFill/>
                      <a:ln w="38100">
                        <a:noFill/>
                        <a:miter/>
                      </a:ln>
                    </p:spPr>
                  </p:pic>
                </p:oleObj>
              </mc:Fallback>
            </mc:AlternateContent>
          </a:graphicData>
        </a:graphic>
      </p:graphicFrame>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descr="微信图片_2025-08-21_135334_841"/>
          <p:cNvPicPr>
            <a:picLocks noChangeAspect="1"/>
          </p:cNvPicPr>
          <p:nvPr/>
        </p:nvPicPr>
        <p:blipFill>
          <a:blip r:embed="rId1"/>
          <a:stretch>
            <a:fillRect/>
          </a:stretch>
        </p:blipFill>
        <p:spPr>
          <a:xfrm>
            <a:off x="500438" y="-72736"/>
            <a:ext cx="11691562" cy="6681355"/>
          </a:xfrm>
          <a:prstGeom prst="rect">
            <a:avLst/>
          </a:prstGeom>
        </p:spPr>
      </p:pic>
      <p:sp>
        <p:nvSpPr>
          <p:cNvPr id="52" name="圆角矩形 51"/>
          <p:cNvSpPr/>
          <p:nvPr/>
        </p:nvSpPr>
        <p:spPr>
          <a:xfrm>
            <a:off x="1817489" y="856749"/>
            <a:ext cx="8222187" cy="2405890"/>
          </a:xfrm>
          <a:prstGeom prst="roundRect">
            <a:avLst/>
          </a:prstGeom>
          <a:ln>
            <a:noFill/>
          </a:ln>
        </p:spPr>
        <p:style>
          <a:lnRef idx="2">
            <a:schemeClr val="accent1"/>
          </a:lnRef>
          <a:fillRef idx="0">
            <a:srgbClr val="FFFFFF"/>
          </a:fillRef>
          <a:effectRef idx="0">
            <a:srgbClr val="FFFFFF"/>
          </a:effectRef>
          <a:fontRef idx="minor">
            <a:schemeClr val="tx1"/>
          </a:fontRef>
        </p:style>
        <p:txBody>
          <a:bodyPr rtlCol="0" anchor="ctr"/>
          <a:lstStyle/>
          <a:p>
            <a:pPr algn="ctr"/>
            <a:endParaRPr lang="zh-CN" altLang="en-US"/>
          </a:p>
        </p:txBody>
      </p:sp>
      <p:sp>
        <p:nvSpPr>
          <p:cNvPr id="5" name="灯片编号占位符 6"/>
          <p:cNvSpPr>
            <a:spLocks noGrp="1"/>
          </p:cNvSpPr>
          <p:nvPr>
            <p:ph type="sldNum" sz="quarter" idx="12"/>
          </p:nvPr>
        </p:nvSpPr>
        <p:spPr>
          <a:xfrm>
            <a:off x="10888524" y="6619009"/>
            <a:ext cx="932884" cy="311727"/>
          </a:xfrm>
        </p:spPr>
        <p:txBody>
          <a:bodyPr/>
          <a:lstStyle/>
          <a:p>
            <a:fld id="{9A0DB2DC-4C9A-4742-B13C-FB6460FD3503}" type="slidenum">
              <a:rPr lang="zh-CN" altLang="en-US" sz="2000">
                <a:solidFill>
                  <a:schemeClr val="tx1"/>
                </a:solidFill>
              </a:rPr>
            </a:fld>
            <a:endParaRPr lang="zh-CN" altLang="en-US" sz="2000" dirty="0">
              <a:solidFill>
                <a:schemeClr val="tx1"/>
              </a:solidFill>
            </a:endParaRPr>
          </a:p>
        </p:txBody>
      </p:sp>
      <p:sp>
        <p:nvSpPr>
          <p:cNvPr id="6" name="Rectangle 4"/>
          <p:cNvSpPr>
            <a:spLocks noGrp="1" noChangeArrowheads="1"/>
          </p:cNvSpPr>
          <p:nvPr/>
        </p:nvSpPr>
        <p:spPr>
          <a:xfrm>
            <a:off x="871369" y="856615"/>
            <a:ext cx="10825227" cy="1111250"/>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nSpc>
                <a:spcPct val="150000"/>
              </a:lnSpc>
            </a:pPr>
            <a:br>
              <a:rPr lang="zh-CN" altLang="en-US" sz="1900" dirty="0">
                <a:latin typeface="微软雅黑" panose="020B0503020204020204" pitchFamily="34" charset="-122"/>
                <a:ea typeface="微软雅黑" panose="020B0503020204020204" pitchFamily="34" charset="-122"/>
              </a:rPr>
            </a:br>
            <a:r>
              <a:rPr lang="zh-CN" altLang="en-US" sz="4400" b="1" dirty="0">
                <a:solidFill>
                  <a:schemeClr val="tx1"/>
                </a:solidFill>
                <a:effectLst>
                  <a:outerShdw blurRad="38100" dist="19050" dir="2700000" algn="tl" rotWithShape="0">
                    <a:schemeClr val="dk1">
                      <a:alpha val="40000"/>
                    </a:schemeClr>
                  </a:outerShdw>
                </a:effectLst>
                <a:latin typeface="楷体" panose="02010609060101010101" charset="-122"/>
                <a:ea typeface="楷体" panose="02010609060101010101" charset="-122"/>
                <a:cs typeface="楷体" panose="02010609060101010101" charset="-122"/>
                <a:sym typeface="+mn-ea"/>
              </a:rPr>
              <a:t>第</a:t>
            </a:r>
            <a:r>
              <a:rPr lang="zh-CN" altLang="en-US" sz="4400" b="1" dirty="0">
                <a:effectLst>
                  <a:outerShdw blurRad="38100" dist="19050" dir="2700000" algn="tl" rotWithShape="0">
                    <a:schemeClr val="dk1">
                      <a:alpha val="40000"/>
                    </a:schemeClr>
                  </a:outerShdw>
                </a:effectLst>
                <a:latin typeface="楷体" panose="02010609060101010101" charset="-122"/>
                <a:ea typeface="楷体" panose="02010609060101010101" charset="-122"/>
                <a:cs typeface="楷体" panose="02010609060101010101" charset="-122"/>
                <a:sym typeface="+mn-ea"/>
              </a:rPr>
              <a:t>三节 中国价格变动统计级</a:t>
            </a:r>
            <a:r>
              <a:rPr lang="zh-CN" altLang="en-US" sz="4400" b="1" dirty="0">
                <a:effectLst>
                  <a:outerShdw blurRad="38100" dist="19050" dir="2700000" algn="tl" rotWithShape="0">
                    <a:schemeClr val="dk1">
                      <a:alpha val="40000"/>
                    </a:schemeClr>
                  </a:outerShdw>
                </a:effectLst>
                <a:latin typeface="楷体" panose="02010609060101010101" charset="-122"/>
                <a:ea typeface="楷体" panose="02010609060101010101" charset="-122"/>
                <a:cs typeface="楷体" panose="02010609060101010101" charset="-122"/>
                <a:sym typeface="+mn-ea"/>
              </a:rPr>
              <a:t>成因分析</a:t>
            </a:r>
            <a:endParaRPr lang="zh-CN" altLang="en-US" sz="4400" b="1" dirty="0">
              <a:effectLst>
                <a:outerShdw blurRad="38100" dist="19050" dir="2700000" algn="tl" rotWithShape="0">
                  <a:schemeClr val="dk1">
                    <a:alpha val="40000"/>
                  </a:schemeClr>
                </a:outerShdw>
              </a:effectLst>
              <a:latin typeface="楷体" panose="02010609060101010101" charset="-122"/>
              <a:ea typeface="楷体" panose="02010609060101010101" charset="-122"/>
              <a:cs typeface="楷体" panose="02010609060101010101" charset="-122"/>
              <a:sym typeface="+mn-ea"/>
            </a:endParaRPr>
          </a:p>
        </p:txBody>
      </p:sp>
      <p:sp>
        <p:nvSpPr>
          <p:cNvPr id="7" name="Rectangle 9"/>
          <p:cNvSpPr txBox="1">
            <a:spLocks noChangeArrowheads="1"/>
          </p:cNvSpPr>
          <p:nvPr/>
        </p:nvSpPr>
        <p:spPr>
          <a:xfrm>
            <a:off x="1992769" y="2658985"/>
            <a:ext cx="8735060" cy="2387600"/>
          </a:xfrm>
          <a:prstGeom prst="rect">
            <a:avLst/>
          </a:prstGeom>
          <a:ln w="25400">
            <a:noFill/>
          </a:ln>
          <a:effectLst>
            <a:outerShdw blurRad="50800" dist="50800" dir="5400000" algn="ctr" rotWithShape="0">
              <a:schemeClr val="accent5">
                <a:lumMod val="20000"/>
                <a:lumOff val="80000"/>
              </a:schemeClr>
            </a:outerShdw>
          </a:effectLst>
        </p:spPr>
        <p:txBody>
          <a:bodyPr vert="horz" lIns="91440" tIns="45720" rIns="91440" bIns="45720" rtlCol="0" anchor="ctr" anchorCtr="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lnSpc>
                <a:spcPct val="150000"/>
              </a:lnSpc>
            </a:pPr>
            <a:r>
              <a:rPr lang="zh-CN" altLang="en-US" sz="3600" b="1" dirty="0">
                <a:solidFill>
                  <a:srgbClr val="0070C0"/>
                </a:solidFill>
                <a:latin typeface="楷体" panose="02010609060101010101" charset="-122"/>
                <a:ea typeface="楷体" panose="02010609060101010101" charset="-122"/>
                <a:sym typeface="+mn-ea"/>
              </a:rPr>
              <a:t>一、中国价格变动统计描述 </a:t>
            </a:r>
            <a:br>
              <a:rPr lang="zh-CN" altLang="en-US" sz="3600" b="1" dirty="0">
                <a:solidFill>
                  <a:srgbClr val="0070C0"/>
                </a:solidFill>
                <a:latin typeface="楷体" panose="02010609060101010101" charset="-122"/>
                <a:ea typeface="楷体" panose="02010609060101010101" charset="-122"/>
                <a:sym typeface="+mn-ea"/>
              </a:rPr>
            </a:br>
            <a:r>
              <a:rPr lang="zh-CN" altLang="en-US" sz="3600" b="1" dirty="0">
                <a:solidFill>
                  <a:srgbClr val="0070C0"/>
                </a:solidFill>
                <a:latin typeface="楷体" panose="02010609060101010101" charset="-122"/>
                <a:ea typeface="楷体" panose="02010609060101010101" charset="-122"/>
                <a:sym typeface="+mn-ea"/>
              </a:rPr>
              <a:t>二、中国通货膨胀</a:t>
            </a:r>
            <a:r>
              <a:rPr lang="zh-CN" altLang="en-US" sz="3600" b="1" dirty="0">
                <a:solidFill>
                  <a:srgbClr val="0070C0"/>
                </a:solidFill>
                <a:latin typeface="楷体" panose="02010609060101010101" charset="-122"/>
                <a:ea typeface="楷体" panose="02010609060101010101" charset="-122"/>
                <a:sym typeface="+mn-ea"/>
              </a:rPr>
              <a:t>成因分析</a:t>
            </a:r>
            <a:br>
              <a:rPr lang="zh-CN" altLang="en-US" sz="3600" b="1" dirty="0">
                <a:solidFill>
                  <a:srgbClr val="0070C0"/>
                </a:solidFill>
                <a:latin typeface="楷体" panose="02010609060101010101" charset="-122"/>
                <a:ea typeface="楷体" panose="02010609060101010101" charset="-122"/>
                <a:sym typeface="+mn-ea"/>
              </a:rPr>
            </a:br>
            <a:endParaRPr lang="zh-CN" altLang="en-US" sz="3600" b="1" dirty="0">
              <a:solidFill>
                <a:srgbClr val="0070C0"/>
              </a:solidFill>
              <a:latin typeface="楷体" panose="02010609060101010101" charset="-122"/>
              <a:ea typeface="楷体" panose="02010609060101010101" charset="-122"/>
              <a:sym typeface="+mn-ea"/>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本框 5"/>
          <p:cNvSpPr txBox="1"/>
          <p:nvPr/>
        </p:nvSpPr>
        <p:spPr>
          <a:xfrm>
            <a:off x="861695" y="1073150"/>
            <a:ext cx="4742180" cy="4833620"/>
          </a:xfrm>
          <a:prstGeom prst="rect">
            <a:avLst/>
          </a:prstGeom>
        </p:spPr>
        <p:txBody>
          <a:bodyPr wrap="square">
            <a:noAutofit/>
          </a:bodyPr>
          <a:lstStyle/>
          <a:p>
            <a:pPr indent="252095" algn="just" defTabSz="266700">
              <a:lnSpc>
                <a:spcPct val="150000"/>
              </a:lnSpc>
              <a:spcAft>
                <a:spcPct val="0"/>
              </a:spcAft>
            </a:pPr>
            <a:r>
              <a:rPr lang="zh-CN" altLang="en-US" sz="2800" b="1" dirty="0">
                <a:solidFill>
                  <a:schemeClr val="accent2"/>
                </a:solidFill>
                <a:latin typeface="华文楷体" panose="02010600040101010101" charset="-122"/>
                <a:ea typeface="华文楷体" panose="02010600040101010101" charset="-122"/>
                <a:cs typeface="华文楷体" panose="02010600040101010101" charset="-122"/>
              </a:rPr>
              <a:t>（一）长期变化分析</a:t>
            </a:r>
            <a:endParaRPr lang="zh-CN" altLang="en-US" sz="2800" b="1" dirty="0">
              <a:solidFill>
                <a:schemeClr val="accent2"/>
              </a:solidFill>
              <a:latin typeface="华文楷体" panose="02010600040101010101" charset="-122"/>
              <a:ea typeface="华文楷体" panose="02010600040101010101" charset="-122"/>
              <a:cs typeface="华文楷体" panose="02010600040101010101" charset="-122"/>
            </a:endParaRPr>
          </a:p>
          <a:p>
            <a:pPr indent="252095" algn="just" defTabSz="266700">
              <a:lnSpc>
                <a:spcPct val="150000"/>
              </a:lnSpc>
              <a:spcAft>
                <a:spcPct val="0"/>
              </a:spcAft>
            </a:pPr>
            <a:r>
              <a:rPr lang="en-US" altLang="zh-CN" sz="2400" dirty="0">
                <a:latin typeface="华文楷体" panose="02010600040101010101" charset="-122"/>
                <a:ea typeface="华文楷体" panose="02010600040101010101" charset="-122"/>
                <a:cs typeface="华文楷体" panose="02010600040101010101" charset="-122"/>
              </a:rPr>
              <a:t>   </a:t>
            </a:r>
            <a:r>
              <a:rPr lang="zh-CN" altLang="en-US" sz="2400" dirty="0">
                <a:latin typeface="华文楷体" panose="02010600040101010101" charset="-122"/>
                <a:ea typeface="华文楷体" panose="02010600040101010101" charset="-122"/>
                <a:cs typeface="华文楷体" panose="02010600040101010101" charset="-122"/>
              </a:rPr>
              <a:t>利用</a:t>
            </a:r>
            <a:r>
              <a:rPr lang="en-US" altLang="zh-CN" sz="2400" dirty="0">
                <a:latin typeface="华文楷体" panose="02010600040101010101" charset="-122"/>
                <a:ea typeface="华文楷体" panose="02010600040101010101" charset="-122"/>
                <a:cs typeface="华文楷体" panose="02010600040101010101" charset="-122"/>
              </a:rPr>
              <a:t>CPI</a:t>
            </a:r>
            <a:r>
              <a:rPr lang="zh-CN" altLang="en-US" sz="2400" dirty="0">
                <a:latin typeface="华文楷体" panose="02010600040101010101" charset="-122"/>
                <a:ea typeface="华文楷体" panose="02010600040101010101" charset="-122"/>
                <a:cs typeface="华文楷体" panose="02010600040101010101" charset="-122"/>
              </a:rPr>
              <a:t>、</a:t>
            </a:r>
            <a:r>
              <a:rPr lang="en-US" altLang="zh-CN" sz="2400" dirty="0">
                <a:latin typeface="华文楷体" panose="02010600040101010101" charset="-122"/>
                <a:ea typeface="华文楷体" panose="02010600040101010101" charset="-122"/>
                <a:cs typeface="华文楷体" panose="02010600040101010101" charset="-122"/>
              </a:rPr>
              <a:t>RPI</a:t>
            </a:r>
            <a:r>
              <a:rPr lang="zh-CN" altLang="en-US" sz="2400" dirty="0">
                <a:latin typeface="华文楷体" panose="02010600040101010101" charset="-122"/>
                <a:ea typeface="华文楷体" panose="02010600040101010101" charset="-122"/>
                <a:cs typeface="华文楷体" panose="02010600040101010101" charset="-122"/>
              </a:rPr>
              <a:t>和</a:t>
            </a:r>
            <a:r>
              <a:rPr lang="en-US" altLang="zh-CN" sz="2400" dirty="0">
                <a:latin typeface="华文楷体" panose="02010600040101010101" charset="-122"/>
                <a:ea typeface="华文楷体" panose="02010600040101010101" charset="-122"/>
                <a:cs typeface="华文楷体" panose="02010600040101010101" charset="-122"/>
              </a:rPr>
              <a:t>GDP</a:t>
            </a:r>
            <a:r>
              <a:rPr lang="zh-CN" altLang="en-US" sz="2400" dirty="0">
                <a:latin typeface="华文楷体" panose="02010600040101010101" charset="-122"/>
                <a:ea typeface="华文楷体" panose="02010600040101010101" charset="-122"/>
                <a:cs typeface="华文楷体" panose="02010600040101010101" charset="-122"/>
              </a:rPr>
              <a:t>缩减指数的年度数据，对我国价格变动的长期情况进行分析。</a:t>
            </a:r>
            <a:endParaRPr lang="zh-CN" altLang="en-US" sz="2400" dirty="0">
              <a:latin typeface="华文楷体" panose="02010600040101010101" charset="-122"/>
              <a:ea typeface="华文楷体" panose="02010600040101010101" charset="-122"/>
              <a:cs typeface="华文楷体" panose="02010600040101010101" charset="-122"/>
            </a:endParaRPr>
          </a:p>
          <a:p>
            <a:pPr indent="252095" algn="just" defTabSz="266700">
              <a:lnSpc>
                <a:spcPct val="150000"/>
              </a:lnSpc>
              <a:spcAft>
                <a:spcPct val="0"/>
              </a:spcAft>
            </a:pPr>
            <a:r>
              <a:rPr lang="zh-CN" altLang="en-US" sz="2400" dirty="0">
                <a:latin typeface="华文楷体" panose="02010600040101010101" charset="-122"/>
                <a:ea typeface="华文楷体" panose="02010600040101010101" charset="-122"/>
                <a:cs typeface="华文楷体" panose="02010600040101010101" charset="-122"/>
              </a:rPr>
              <a:t>图</a:t>
            </a:r>
            <a:r>
              <a:rPr lang="en-US" altLang="zh-CN" sz="2400" dirty="0">
                <a:latin typeface="华文楷体" panose="02010600040101010101" charset="-122"/>
                <a:ea typeface="华文楷体" panose="02010600040101010101" charset="-122"/>
                <a:cs typeface="华文楷体" panose="02010600040101010101" charset="-122"/>
              </a:rPr>
              <a:t>10-1</a:t>
            </a:r>
            <a:r>
              <a:rPr lang="zh-CN" altLang="en-US" sz="2400" dirty="0">
                <a:latin typeface="华文楷体" panose="02010600040101010101" charset="-122"/>
                <a:ea typeface="华文楷体" panose="02010600040101010101" charset="-122"/>
                <a:cs typeface="华文楷体" panose="02010600040101010101" charset="-122"/>
              </a:rPr>
              <a:t>显示，三类指数的走势高度一致，</a:t>
            </a:r>
            <a:r>
              <a:rPr lang="en-US" altLang="zh-CN" sz="2400" dirty="0">
                <a:latin typeface="华文楷体" panose="02010600040101010101" charset="-122"/>
                <a:ea typeface="华文楷体" panose="02010600040101010101" charset="-122"/>
                <a:cs typeface="华文楷体" panose="02010600040101010101" charset="-122"/>
              </a:rPr>
              <a:t>GDP</a:t>
            </a:r>
            <a:r>
              <a:rPr lang="zh-CN" altLang="en-US" sz="2400" dirty="0">
                <a:latin typeface="华文楷体" panose="02010600040101010101" charset="-122"/>
                <a:ea typeface="华文楷体" panose="02010600040101010101" charset="-122"/>
                <a:cs typeface="华文楷体" panose="02010600040101010101" charset="-122"/>
              </a:rPr>
              <a:t>缩减指数与</a:t>
            </a:r>
            <a:r>
              <a:rPr lang="en-US" altLang="zh-CN" sz="2400" dirty="0">
                <a:latin typeface="华文楷体" panose="02010600040101010101" charset="-122"/>
                <a:ea typeface="华文楷体" panose="02010600040101010101" charset="-122"/>
                <a:cs typeface="华文楷体" panose="02010600040101010101" charset="-122"/>
              </a:rPr>
              <a:t>CPI</a:t>
            </a:r>
            <a:r>
              <a:rPr lang="zh-CN" altLang="en-US" sz="2400" dirty="0">
                <a:latin typeface="华文楷体" panose="02010600040101010101" charset="-122"/>
                <a:ea typeface="华文楷体" panose="02010600040101010101" charset="-122"/>
                <a:cs typeface="华文楷体" panose="02010600040101010101" charset="-122"/>
              </a:rPr>
              <a:t>的相关系数为</a:t>
            </a:r>
            <a:r>
              <a:rPr lang="en-US" altLang="zh-CN" sz="2400" dirty="0">
                <a:latin typeface="华文楷体" panose="02010600040101010101" charset="-122"/>
                <a:ea typeface="华文楷体" panose="02010600040101010101" charset="-122"/>
                <a:cs typeface="华文楷体" panose="02010600040101010101" charset="-122"/>
              </a:rPr>
              <a:t>0.887</a:t>
            </a:r>
            <a:r>
              <a:rPr lang="zh-CN" altLang="en-US" sz="2400" dirty="0">
                <a:latin typeface="华文楷体" panose="02010600040101010101" charset="-122"/>
                <a:ea typeface="华文楷体" panose="02010600040101010101" charset="-122"/>
                <a:cs typeface="华文楷体" panose="02010600040101010101" charset="-122"/>
              </a:rPr>
              <a:t>，</a:t>
            </a:r>
            <a:r>
              <a:rPr lang="en-US" altLang="zh-CN" sz="2400" dirty="0">
                <a:latin typeface="华文楷体" panose="02010600040101010101" charset="-122"/>
                <a:ea typeface="华文楷体" panose="02010600040101010101" charset="-122"/>
                <a:cs typeface="华文楷体" panose="02010600040101010101" charset="-122"/>
              </a:rPr>
              <a:t>RPI</a:t>
            </a:r>
            <a:r>
              <a:rPr lang="zh-CN" altLang="en-US" sz="2400" dirty="0">
                <a:latin typeface="华文楷体" panose="02010600040101010101" charset="-122"/>
                <a:ea typeface="华文楷体" panose="02010600040101010101" charset="-122"/>
                <a:cs typeface="华文楷体" panose="02010600040101010101" charset="-122"/>
              </a:rPr>
              <a:t>与</a:t>
            </a:r>
            <a:r>
              <a:rPr lang="en-US" altLang="zh-CN" sz="2400" dirty="0">
                <a:latin typeface="华文楷体" panose="02010600040101010101" charset="-122"/>
                <a:ea typeface="华文楷体" panose="02010600040101010101" charset="-122"/>
                <a:cs typeface="华文楷体" panose="02010600040101010101" charset="-122"/>
              </a:rPr>
              <a:t>CPI</a:t>
            </a:r>
            <a:r>
              <a:rPr lang="zh-CN" altLang="en-US" sz="2400" dirty="0">
                <a:latin typeface="华文楷体" panose="02010600040101010101" charset="-122"/>
                <a:ea typeface="华文楷体" panose="02010600040101010101" charset="-122"/>
                <a:cs typeface="华文楷体" panose="02010600040101010101" charset="-122"/>
              </a:rPr>
              <a:t>的相关系数更是高达</a:t>
            </a:r>
            <a:r>
              <a:rPr lang="en-US" altLang="zh-CN" sz="2400" dirty="0">
                <a:latin typeface="华文楷体" panose="02010600040101010101" charset="-122"/>
                <a:ea typeface="华文楷体" panose="02010600040101010101" charset="-122"/>
                <a:cs typeface="华文楷体" panose="02010600040101010101" charset="-122"/>
              </a:rPr>
              <a:t>0.988</a:t>
            </a:r>
            <a:r>
              <a:rPr lang="zh-CN" altLang="en-US" sz="2400" dirty="0">
                <a:latin typeface="华文楷体" panose="02010600040101010101" charset="-122"/>
                <a:ea typeface="华文楷体" panose="02010600040101010101" charset="-122"/>
                <a:cs typeface="华文楷体" panose="02010600040101010101" charset="-122"/>
              </a:rPr>
              <a:t>。</a:t>
            </a:r>
            <a:endParaRPr lang="zh-CN" altLang="en-US" sz="2400" dirty="0">
              <a:latin typeface="华文楷体" panose="02010600040101010101" charset="-122"/>
              <a:ea typeface="华文楷体" panose="02010600040101010101" charset="-122"/>
              <a:cs typeface="华文楷体" panose="02010600040101010101" charset="-122"/>
            </a:endParaRPr>
          </a:p>
        </p:txBody>
      </p:sp>
      <p:sp>
        <p:nvSpPr>
          <p:cNvPr id="13315" name="Rectangle 5"/>
          <p:cNvSpPr>
            <a:spLocks noChangeArrowheads="1"/>
          </p:cNvSpPr>
          <p:nvPr/>
        </p:nvSpPr>
        <p:spPr bwMode="auto">
          <a:xfrm>
            <a:off x="1092096" y="1456690"/>
            <a:ext cx="10142220" cy="4787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endParaRPr lang="zh-CN" altLang="en-US" sz="2000" dirty="0">
              <a:latin typeface="华文楷体" panose="02010600040101010101" charset="-122"/>
              <a:ea typeface="华文楷体" panose="02010600040101010101" charset="-122"/>
              <a:cs typeface="华文楷体" panose="02010600040101010101" charset="-122"/>
            </a:endParaRPr>
          </a:p>
          <a:p>
            <a:pPr eaLnBrk="1" hangingPunct="1">
              <a:lnSpc>
                <a:spcPct val="150000"/>
              </a:lnSpc>
            </a:pPr>
            <a:endParaRPr lang="zh-CN" altLang="en-US" sz="2000" dirty="0">
              <a:latin typeface="华文楷体" panose="02010600040101010101" charset="-122"/>
              <a:ea typeface="华文楷体" panose="02010600040101010101" charset="-122"/>
              <a:cs typeface="华文楷体" panose="02010600040101010101" charset="-122"/>
            </a:endParaRPr>
          </a:p>
        </p:txBody>
      </p:sp>
      <p:sp>
        <p:nvSpPr>
          <p:cNvPr id="8" name="灯片编号占位符 6"/>
          <p:cNvSpPr txBox="1"/>
          <p:nvPr/>
        </p:nvSpPr>
        <p:spPr>
          <a:xfrm>
            <a:off x="10888524" y="6619009"/>
            <a:ext cx="932884" cy="311727"/>
          </a:xfrm>
          <a:prstGeom prst="rect">
            <a:avLst/>
          </a:prstGeom>
        </p:spPr>
        <p:txBody>
          <a:bodyPr vert="horz" lIns="91440" tIns="45720" rIns="91440" bIns="45720" rtlCol="0" anchor="ctr"/>
          <a:lstStyle>
            <a:defPPr>
              <a:defRPr lang="zh-CN"/>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A0DB2DC-4C9A-4742-B13C-FB6460FD3503}" type="slidenum">
              <a:rPr lang="zh-CN" altLang="en-US" sz="2000" smtClean="0">
                <a:solidFill>
                  <a:schemeClr val="tx1"/>
                </a:solidFill>
              </a:rPr>
            </a:fld>
            <a:endParaRPr lang="zh-CN" altLang="en-US" sz="2000" dirty="0">
              <a:solidFill>
                <a:schemeClr val="tx1"/>
              </a:solidFill>
            </a:endParaRPr>
          </a:p>
        </p:txBody>
      </p:sp>
      <p:sp>
        <p:nvSpPr>
          <p:cNvPr id="9" name="Rectangle 4" descr="浅色上对角线"/>
          <p:cNvSpPr>
            <a:spLocks noChangeArrowheads="1"/>
          </p:cNvSpPr>
          <p:nvPr/>
        </p:nvSpPr>
        <p:spPr bwMode="auto">
          <a:xfrm>
            <a:off x="861591" y="107576"/>
            <a:ext cx="5234409"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一、中国价格变动</a:t>
            </a: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统计描述</a:t>
            </a:r>
            <a:endPar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endParaRPr>
          </a:p>
        </p:txBody>
      </p:sp>
      <p:pic>
        <p:nvPicPr>
          <p:cNvPr id="2" name="图表 1"/>
          <p:cNvPicPr>
            <a:picLocks noChangeAspect="1"/>
          </p:cNvPicPr>
          <p:nvPr/>
        </p:nvPicPr>
        <p:blipFill>
          <a:blip r:embed="rId1"/>
          <a:stretch>
            <a:fillRect/>
          </a:stretch>
        </p:blipFill>
        <p:spPr>
          <a:xfrm>
            <a:off x="6192520" y="1241425"/>
            <a:ext cx="5701030" cy="3816985"/>
          </a:xfrm>
          <a:prstGeom prst="rect">
            <a:avLst/>
          </a:prstGeom>
          <a:noFill/>
          <a:ln w="9525">
            <a:noFill/>
          </a:ln>
        </p:spPr>
      </p:pic>
      <p:sp>
        <p:nvSpPr>
          <p:cNvPr id="3" name="文本框 2"/>
          <p:cNvSpPr txBox="1"/>
          <p:nvPr/>
        </p:nvSpPr>
        <p:spPr>
          <a:xfrm>
            <a:off x="6440805" y="5271453"/>
            <a:ext cx="5080000" cy="337185"/>
          </a:xfrm>
          <a:prstGeom prst="rect">
            <a:avLst/>
          </a:prstGeom>
        </p:spPr>
        <p:txBody>
          <a:bodyPr>
            <a:spAutoFit/>
          </a:bodyPr>
          <a:p>
            <a:pPr marL="0" indent="0" algn="ctr" defTabSz="266700">
              <a:spcBef>
                <a:spcPct val="0"/>
              </a:spcBef>
              <a:spcAft>
                <a:spcPts val="700"/>
              </a:spcAft>
            </a:pPr>
            <a:r>
              <a:rPr lang="zh-CN" altLang="en-US" sz="1600" b="1">
                <a:latin typeface="宋体" panose="02010600030101010101" pitchFamily="2" charset="-122"/>
                <a:ea typeface="宋体" panose="02010600030101010101" pitchFamily="2" charset="-122"/>
              </a:rPr>
              <a:t>图</a:t>
            </a:r>
            <a:r>
              <a:rPr lang="en-US" altLang="zh-CN" sz="1600" b="1">
                <a:latin typeface="Times New Roman" panose="02020603050405020304"/>
                <a:ea typeface="Times New Roman" panose="02020603050405020304"/>
              </a:rPr>
              <a:t>10-1  </a:t>
            </a:r>
            <a:r>
              <a:rPr lang="zh-CN" altLang="en-US" sz="1600" b="1">
                <a:latin typeface="宋体" panose="02010600030101010101" pitchFamily="2" charset="-122"/>
                <a:ea typeface="宋体" panose="02010600030101010101" pitchFamily="2" charset="-122"/>
              </a:rPr>
              <a:t>中国价格变动长期分析：</a:t>
            </a:r>
            <a:r>
              <a:rPr lang="en-US" altLang="zh-CN" sz="1600" b="1">
                <a:latin typeface="Times New Roman" panose="02020603050405020304"/>
                <a:ea typeface="Times New Roman" panose="02020603050405020304"/>
              </a:rPr>
              <a:t>1952-2022</a:t>
            </a:r>
            <a:endParaRPr lang="en-US" altLang="zh-CN" sz="1600" b="1">
              <a:latin typeface="Times New Roman" panose="02020603050405020304"/>
              <a:ea typeface="Times New Roman" panose="02020603050405020304"/>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5" name="Rectangle 5"/>
          <p:cNvSpPr>
            <a:spLocks noChangeArrowheads="1"/>
          </p:cNvSpPr>
          <p:nvPr/>
        </p:nvSpPr>
        <p:spPr bwMode="auto">
          <a:xfrm>
            <a:off x="568325" y="1456690"/>
            <a:ext cx="10666095" cy="4787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endParaRPr lang="en-US" altLang="zh-CN" sz="2000" dirty="0">
              <a:latin typeface="微软雅黑" panose="020B0503020204020204" pitchFamily="34" charset="-122"/>
              <a:ea typeface="微软雅黑" panose="020B0503020204020204" pitchFamily="34" charset="-122"/>
            </a:endParaRPr>
          </a:p>
        </p:txBody>
      </p:sp>
      <p:sp>
        <p:nvSpPr>
          <p:cNvPr id="6" name="文本框 5"/>
          <p:cNvSpPr txBox="1"/>
          <p:nvPr/>
        </p:nvSpPr>
        <p:spPr>
          <a:xfrm>
            <a:off x="634365" y="771525"/>
            <a:ext cx="5909310" cy="5847715"/>
          </a:xfrm>
          <a:prstGeom prst="rect">
            <a:avLst/>
          </a:prstGeom>
        </p:spPr>
        <p:txBody>
          <a:bodyPr wrap="square">
            <a:noAutofit/>
          </a:bodyPr>
          <a:lstStyle/>
          <a:p>
            <a:pPr marL="0" indent="252095" algn="just" defTabSz="266700">
              <a:lnSpc>
                <a:spcPct val="150000"/>
              </a:lnSpc>
              <a:spcAft>
                <a:spcPct val="0"/>
              </a:spcAft>
            </a:pPr>
            <a:r>
              <a:rPr lang="en-US" altLang="zh-CN" sz="2200" b="1" dirty="0">
                <a:latin typeface="华文楷体" panose="02010600040101010101" charset="-122"/>
                <a:ea typeface="华文楷体" panose="02010600040101010101" charset="-122"/>
                <a:cs typeface="华文楷体" panose="02010600040101010101" charset="-122"/>
              </a:rPr>
              <a:t> </a:t>
            </a:r>
            <a:r>
              <a:rPr lang="zh-CN" altLang="en-US" sz="2800" b="1" dirty="0">
                <a:solidFill>
                  <a:schemeClr val="accent2"/>
                </a:solidFill>
                <a:latin typeface="华文楷体" panose="02010600040101010101" charset="-122"/>
                <a:ea typeface="华文楷体" panose="02010600040101010101" charset="-122"/>
                <a:cs typeface="华文楷体" panose="02010600040101010101" charset="-122"/>
              </a:rPr>
              <a:t>（一）长期变化分析</a:t>
            </a:r>
            <a:endParaRPr lang="zh-CN" altLang="en-US" sz="2200" b="1" dirty="0">
              <a:solidFill>
                <a:schemeClr val="accent2"/>
              </a:solidFill>
              <a:latin typeface="华文楷体" panose="02010600040101010101" charset="-122"/>
              <a:ea typeface="华文楷体" panose="02010600040101010101" charset="-122"/>
              <a:cs typeface="华文楷体" panose="02010600040101010101" charset="-122"/>
            </a:endParaRPr>
          </a:p>
          <a:p>
            <a:pPr marL="0" indent="252095" algn="just" defTabSz="266700">
              <a:lnSpc>
                <a:spcPct val="150000"/>
              </a:lnSpc>
              <a:spcAft>
                <a:spcPct val="0"/>
              </a:spcAft>
            </a:pPr>
            <a:r>
              <a:rPr lang="en-US" altLang="zh-CN" sz="2200" dirty="0">
                <a:latin typeface="华文楷体" panose="02010600040101010101" charset="-122"/>
                <a:ea typeface="华文楷体" panose="02010600040101010101" charset="-122"/>
                <a:cs typeface="华文楷体" panose="02010600040101010101" charset="-122"/>
              </a:rPr>
              <a:t>   </a:t>
            </a:r>
            <a:r>
              <a:rPr lang="en-US" altLang="zh-CN" sz="2200" dirty="0">
                <a:solidFill>
                  <a:schemeClr val="accent1"/>
                </a:solidFill>
                <a:latin typeface="华文楷体" panose="02010600040101010101" charset="-122"/>
                <a:ea typeface="华文楷体" panose="02010600040101010101" charset="-122"/>
                <a:cs typeface="华文楷体" panose="02010600040101010101" charset="-122"/>
              </a:rPr>
              <a:t> </a:t>
            </a:r>
            <a:r>
              <a:rPr lang="zh-CN" altLang="en-US" sz="2200" dirty="0">
                <a:latin typeface="华文楷体" panose="02010600040101010101" charset="-122"/>
                <a:ea typeface="华文楷体" panose="02010600040101010101" charset="-122"/>
                <a:cs typeface="华文楷体" panose="02010600040101010101" charset="-122"/>
              </a:rPr>
              <a:t>计划经济时期，我国实行严格的价格管理体制。除三年困难时期中</a:t>
            </a:r>
            <a:r>
              <a:rPr lang="en-US" altLang="zh-CN" sz="2200" dirty="0">
                <a:latin typeface="华文楷体" panose="02010600040101010101" charset="-122"/>
                <a:ea typeface="华文楷体" panose="02010600040101010101" charset="-122"/>
                <a:cs typeface="华文楷体" panose="02010600040101010101" charset="-122"/>
              </a:rPr>
              <a:t>1961</a:t>
            </a:r>
            <a:r>
              <a:rPr lang="zh-CN" altLang="en-US" sz="2200" dirty="0">
                <a:latin typeface="华文楷体" panose="02010600040101010101" charset="-122"/>
                <a:ea typeface="华文楷体" panose="02010600040101010101" charset="-122"/>
                <a:cs typeface="华文楷体" panose="02010600040101010101" charset="-122"/>
              </a:rPr>
              <a:t>年外，价格变动始终很小：</a:t>
            </a:r>
            <a:r>
              <a:rPr lang="en-US" altLang="zh-CN" sz="2200" dirty="0">
                <a:latin typeface="华文楷体" panose="02010600040101010101" charset="-122"/>
                <a:ea typeface="华文楷体" panose="02010600040101010101" charset="-122"/>
                <a:cs typeface="华文楷体" panose="02010600040101010101" charset="-122"/>
              </a:rPr>
              <a:t>1952-1977</a:t>
            </a:r>
            <a:r>
              <a:rPr lang="zh-CN" altLang="en-US" sz="2200" dirty="0">
                <a:latin typeface="华文楷体" panose="02010600040101010101" charset="-122"/>
                <a:ea typeface="华文楷体" panose="02010600040101010101" charset="-122"/>
                <a:cs typeface="华文楷体" panose="02010600040101010101" charset="-122"/>
              </a:rPr>
              <a:t>年</a:t>
            </a:r>
            <a:r>
              <a:rPr lang="en-US" altLang="zh-CN" sz="2200" dirty="0">
                <a:latin typeface="华文楷体" panose="02010600040101010101" charset="-122"/>
                <a:ea typeface="华文楷体" panose="02010600040101010101" charset="-122"/>
                <a:cs typeface="华文楷体" panose="02010600040101010101" charset="-122"/>
              </a:rPr>
              <a:t>CPI</a:t>
            </a:r>
            <a:r>
              <a:rPr lang="zh-CN" altLang="en-US" sz="2200" dirty="0">
                <a:latin typeface="华文楷体" panose="02010600040101010101" charset="-122"/>
                <a:ea typeface="华文楷体" panose="02010600040101010101" charset="-122"/>
                <a:cs typeface="华文楷体" panose="02010600040101010101" charset="-122"/>
              </a:rPr>
              <a:t>年均值仅有</a:t>
            </a:r>
            <a:r>
              <a:rPr lang="en-US" altLang="zh-CN" sz="2200" dirty="0">
                <a:latin typeface="华文楷体" panose="02010600040101010101" charset="-122"/>
                <a:ea typeface="华文楷体" panose="02010600040101010101" charset="-122"/>
                <a:cs typeface="华文楷体" panose="02010600040101010101" charset="-122"/>
              </a:rPr>
              <a:t>100.4%</a:t>
            </a:r>
            <a:r>
              <a:rPr lang="zh-CN" altLang="en-US" sz="2200" dirty="0">
                <a:latin typeface="华文楷体" panose="02010600040101010101" charset="-122"/>
                <a:ea typeface="华文楷体" panose="02010600040101010101" charset="-122"/>
                <a:cs typeface="华文楷体" panose="02010600040101010101" charset="-122"/>
              </a:rPr>
              <a:t>，</a:t>
            </a:r>
            <a:r>
              <a:rPr lang="en-US" altLang="zh-CN" sz="2200" dirty="0">
                <a:latin typeface="华文楷体" panose="02010600040101010101" charset="-122"/>
                <a:ea typeface="华文楷体" panose="02010600040101010101" charset="-122"/>
                <a:cs typeface="华文楷体" panose="02010600040101010101" charset="-122"/>
              </a:rPr>
              <a:t>1962-1977</a:t>
            </a:r>
            <a:r>
              <a:rPr lang="zh-CN" altLang="en-US" sz="2200" dirty="0">
                <a:latin typeface="华文楷体" panose="02010600040101010101" charset="-122"/>
                <a:ea typeface="华文楷体" panose="02010600040101010101" charset="-122"/>
                <a:cs typeface="华文楷体" panose="02010600040101010101" charset="-122"/>
              </a:rPr>
              <a:t>年</a:t>
            </a:r>
            <a:r>
              <a:rPr lang="en-US" altLang="zh-CN" sz="2200" dirty="0">
                <a:latin typeface="华文楷体" panose="02010600040101010101" charset="-122"/>
                <a:ea typeface="华文楷体" panose="02010600040101010101" charset="-122"/>
                <a:cs typeface="华文楷体" panose="02010600040101010101" charset="-122"/>
              </a:rPr>
              <a:t>CPI</a:t>
            </a:r>
            <a:r>
              <a:rPr lang="zh-CN" altLang="en-US" sz="2200" dirty="0">
                <a:latin typeface="华文楷体" panose="02010600040101010101" charset="-122"/>
                <a:ea typeface="华文楷体" panose="02010600040101010101" charset="-122"/>
                <a:cs typeface="华文楷体" panose="02010600040101010101" charset="-122"/>
              </a:rPr>
              <a:t>年均值仅有</a:t>
            </a:r>
            <a:r>
              <a:rPr lang="en-US" altLang="zh-CN" sz="2200" dirty="0">
                <a:latin typeface="华文楷体" panose="02010600040101010101" charset="-122"/>
                <a:ea typeface="华文楷体" panose="02010600040101010101" charset="-122"/>
                <a:cs typeface="华文楷体" panose="02010600040101010101" charset="-122"/>
              </a:rPr>
              <a:t>99.8%</a:t>
            </a:r>
            <a:r>
              <a:rPr lang="zh-CN" altLang="en-US" sz="2200" dirty="0">
                <a:latin typeface="华文楷体" panose="02010600040101010101" charset="-122"/>
                <a:ea typeface="华文楷体" panose="02010600040101010101" charset="-122"/>
                <a:cs typeface="华文楷体" panose="02010600040101010101" charset="-122"/>
              </a:rPr>
              <a:t>。表面上看，该时期并不存在通货膨胀和通货紧缩。</a:t>
            </a:r>
            <a:endParaRPr lang="zh-CN" altLang="en-US" sz="2200" dirty="0">
              <a:latin typeface="华文楷体" panose="02010600040101010101" charset="-122"/>
              <a:ea typeface="华文楷体" panose="02010600040101010101" charset="-122"/>
              <a:cs typeface="华文楷体" panose="02010600040101010101" charset="-122"/>
            </a:endParaRPr>
          </a:p>
          <a:p>
            <a:pPr marL="0" indent="252095" algn="just" defTabSz="266700">
              <a:lnSpc>
                <a:spcPct val="150000"/>
              </a:lnSpc>
              <a:spcAft>
                <a:spcPct val="0"/>
              </a:spcAft>
            </a:pPr>
            <a:r>
              <a:rPr lang="en-US" altLang="zh-CN" sz="2200" dirty="0">
                <a:latin typeface="华文楷体" panose="02010600040101010101" charset="-122"/>
                <a:ea typeface="华文楷体" panose="02010600040101010101" charset="-122"/>
                <a:cs typeface="华文楷体" panose="02010600040101010101" charset="-122"/>
              </a:rPr>
              <a:t>   </a:t>
            </a:r>
            <a:r>
              <a:rPr lang="zh-CN" altLang="en-US" sz="2200" dirty="0">
                <a:latin typeface="华文楷体" panose="02010600040101010101" charset="-122"/>
                <a:ea typeface="华文楷体" panose="02010600040101010101" charset="-122"/>
                <a:cs typeface="华文楷体" panose="02010600040101010101" charset="-122"/>
              </a:rPr>
              <a:t>改革开放以来，我国的价格管理体制逐步改革，计划经济体制下被长期压制的价格上涨压力迅速释放，通货膨胀一度成为阵发性顽疾。</a:t>
            </a:r>
            <a:endParaRPr lang="zh-CN" altLang="en-US" sz="2200" dirty="0">
              <a:latin typeface="华文楷体" panose="02010600040101010101" charset="-122"/>
              <a:ea typeface="华文楷体" panose="02010600040101010101" charset="-122"/>
              <a:cs typeface="华文楷体" panose="02010600040101010101" charset="-122"/>
            </a:endParaRPr>
          </a:p>
          <a:p>
            <a:pPr marL="0" indent="252095" algn="just" defTabSz="266700">
              <a:lnSpc>
                <a:spcPct val="150000"/>
              </a:lnSpc>
              <a:spcAft>
                <a:spcPct val="0"/>
              </a:spcAft>
            </a:pPr>
            <a:r>
              <a:rPr lang="en-US" altLang="zh-CN" sz="2200" dirty="0">
                <a:latin typeface="华文楷体" panose="02010600040101010101" charset="-122"/>
                <a:ea typeface="华文楷体" panose="02010600040101010101" charset="-122"/>
                <a:cs typeface="华文楷体" panose="02010600040101010101" charset="-122"/>
              </a:rPr>
              <a:t>   1978</a:t>
            </a:r>
            <a:r>
              <a:rPr lang="zh-CN" altLang="en-US" sz="2200" dirty="0">
                <a:latin typeface="华文楷体" panose="02010600040101010101" charset="-122"/>
                <a:ea typeface="华文楷体" panose="02010600040101010101" charset="-122"/>
                <a:cs typeface="华文楷体" panose="02010600040101010101" charset="-122"/>
              </a:rPr>
              <a:t>年以来，我国的价格变动大致可以划分为</a:t>
            </a:r>
            <a:r>
              <a:rPr lang="en-US" altLang="zh-CN" sz="2200" dirty="0">
                <a:latin typeface="华文楷体" panose="02010600040101010101" charset="-122"/>
                <a:ea typeface="华文楷体" panose="02010600040101010101" charset="-122"/>
                <a:cs typeface="华文楷体" panose="02010600040101010101" charset="-122"/>
              </a:rPr>
              <a:t>5</a:t>
            </a:r>
            <a:r>
              <a:rPr lang="zh-CN" altLang="en-US" sz="2200" dirty="0">
                <a:latin typeface="华文楷体" panose="02010600040101010101" charset="-122"/>
                <a:ea typeface="华文楷体" panose="02010600040101010101" charset="-122"/>
                <a:cs typeface="华文楷体" panose="02010600040101010101" charset="-122"/>
              </a:rPr>
              <a:t>个阶段。</a:t>
            </a:r>
            <a:endParaRPr lang="zh-CN" altLang="en-US" sz="2200" dirty="0">
              <a:latin typeface="华文楷体" panose="02010600040101010101" charset="-122"/>
              <a:ea typeface="华文楷体" panose="02010600040101010101" charset="-122"/>
              <a:cs typeface="华文楷体" panose="02010600040101010101" charset="-122"/>
            </a:endParaRPr>
          </a:p>
        </p:txBody>
      </p:sp>
      <p:sp>
        <p:nvSpPr>
          <p:cNvPr id="7" name="灯片编号占位符 6"/>
          <p:cNvSpPr txBox="1"/>
          <p:nvPr/>
        </p:nvSpPr>
        <p:spPr>
          <a:xfrm>
            <a:off x="10888524" y="6619009"/>
            <a:ext cx="932884" cy="311727"/>
          </a:xfrm>
          <a:prstGeom prst="rect">
            <a:avLst/>
          </a:prstGeom>
        </p:spPr>
        <p:txBody>
          <a:bodyPr vert="horz" lIns="91440" tIns="45720" rIns="91440" bIns="45720" rtlCol="0" anchor="ctr"/>
          <a:lstStyle>
            <a:defPPr>
              <a:defRPr lang="zh-CN"/>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A0DB2DC-4C9A-4742-B13C-FB6460FD3503}" type="slidenum">
              <a:rPr lang="zh-CN" altLang="en-US" sz="2000" smtClean="0">
                <a:solidFill>
                  <a:schemeClr val="tx1"/>
                </a:solidFill>
              </a:rPr>
            </a:fld>
            <a:endParaRPr lang="zh-CN" altLang="en-US" sz="2000" dirty="0">
              <a:solidFill>
                <a:schemeClr val="tx1"/>
              </a:solidFill>
            </a:endParaRPr>
          </a:p>
        </p:txBody>
      </p:sp>
      <p:sp>
        <p:nvSpPr>
          <p:cNvPr id="9" name="Rectangle 4" descr="浅色上对角线"/>
          <p:cNvSpPr>
            <a:spLocks noChangeArrowheads="1"/>
          </p:cNvSpPr>
          <p:nvPr/>
        </p:nvSpPr>
        <p:spPr bwMode="auto">
          <a:xfrm>
            <a:off x="861591" y="107576"/>
            <a:ext cx="5234409"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一、中国价格变动</a:t>
            </a: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统计描述</a:t>
            </a:r>
            <a:endPar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endParaRPr>
          </a:p>
        </p:txBody>
      </p:sp>
      <p:pic>
        <p:nvPicPr>
          <p:cNvPr id="2" name="图表 1"/>
          <p:cNvPicPr>
            <a:picLocks noChangeAspect="1"/>
          </p:cNvPicPr>
          <p:nvPr/>
        </p:nvPicPr>
        <p:blipFill>
          <a:blip r:embed="rId1"/>
          <a:stretch>
            <a:fillRect/>
          </a:stretch>
        </p:blipFill>
        <p:spPr>
          <a:xfrm>
            <a:off x="6714490" y="1191895"/>
            <a:ext cx="5292090" cy="3807460"/>
          </a:xfrm>
          <a:prstGeom prst="rect">
            <a:avLst/>
          </a:prstGeom>
          <a:noFill/>
          <a:ln w="9525">
            <a:noFill/>
          </a:ln>
        </p:spPr>
      </p:pic>
      <p:sp>
        <p:nvSpPr>
          <p:cNvPr id="4" name="文本框 3"/>
          <p:cNvSpPr txBox="1"/>
          <p:nvPr/>
        </p:nvSpPr>
        <p:spPr>
          <a:xfrm>
            <a:off x="6820535" y="5271453"/>
            <a:ext cx="5080000" cy="337185"/>
          </a:xfrm>
          <a:prstGeom prst="rect">
            <a:avLst/>
          </a:prstGeom>
        </p:spPr>
        <p:txBody>
          <a:bodyPr>
            <a:spAutoFit/>
          </a:bodyPr>
          <a:p>
            <a:pPr marL="0" indent="0" algn="ctr" defTabSz="266700">
              <a:spcBef>
                <a:spcPct val="0"/>
              </a:spcBef>
              <a:spcAft>
                <a:spcPts val="700"/>
              </a:spcAft>
            </a:pPr>
            <a:r>
              <a:rPr lang="zh-CN" altLang="en-US" sz="1600" b="1">
                <a:latin typeface="宋体" panose="02010600030101010101" pitchFamily="2" charset="-122"/>
                <a:ea typeface="宋体" panose="02010600030101010101" pitchFamily="2" charset="-122"/>
              </a:rPr>
              <a:t>图</a:t>
            </a:r>
            <a:r>
              <a:rPr lang="en-US" altLang="zh-CN" sz="1600" b="1">
                <a:latin typeface="Times New Roman" panose="02020603050405020304"/>
                <a:ea typeface="Times New Roman" panose="02020603050405020304"/>
              </a:rPr>
              <a:t>10-1  </a:t>
            </a:r>
            <a:r>
              <a:rPr lang="zh-CN" altLang="en-US" sz="1600" b="1">
                <a:latin typeface="宋体" panose="02010600030101010101" pitchFamily="2" charset="-122"/>
                <a:ea typeface="宋体" panose="02010600030101010101" pitchFamily="2" charset="-122"/>
              </a:rPr>
              <a:t>中国价格变动长期分析：</a:t>
            </a:r>
            <a:r>
              <a:rPr lang="en-US" altLang="zh-CN" sz="1600" b="1">
                <a:latin typeface="Times New Roman" panose="02020603050405020304"/>
                <a:ea typeface="Times New Roman" panose="02020603050405020304"/>
              </a:rPr>
              <a:t>1952-2022</a:t>
            </a:r>
            <a:endParaRPr lang="en-US" altLang="zh-CN" sz="1600" b="1">
              <a:latin typeface="Times New Roman" panose="02020603050405020304"/>
              <a:ea typeface="Times New Roman" panose="02020603050405020304"/>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5" name="Rectangle 5"/>
          <p:cNvSpPr>
            <a:spLocks noChangeArrowheads="1"/>
          </p:cNvSpPr>
          <p:nvPr/>
        </p:nvSpPr>
        <p:spPr bwMode="auto">
          <a:xfrm>
            <a:off x="1092096" y="1456690"/>
            <a:ext cx="10142220" cy="4787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endParaRPr lang="en-US" altLang="zh-CN" sz="2000" dirty="0">
              <a:latin typeface="微软雅黑" panose="020B0503020204020204" pitchFamily="34" charset="-122"/>
              <a:ea typeface="微软雅黑" panose="020B0503020204020204" pitchFamily="34" charset="-122"/>
            </a:endParaRPr>
          </a:p>
        </p:txBody>
      </p:sp>
      <p:sp>
        <p:nvSpPr>
          <p:cNvPr id="3" name="Rectangle 5"/>
          <p:cNvSpPr>
            <a:spLocks noChangeArrowheads="1"/>
          </p:cNvSpPr>
          <p:nvPr/>
        </p:nvSpPr>
        <p:spPr bwMode="auto">
          <a:xfrm>
            <a:off x="1237511" y="4452620"/>
            <a:ext cx="10142220" cy="179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r>
              <a:rPr kumimoji="1" lang="en-US" altLang="zh-CN" sz="2800" b="1" dirty="0">
                <a:latin typeface="微软雅黑" panose="020B0503020204020204" pitchFamily="34" charset="-122"/>
                <a:ea typeface="微软雅黑" panose="020B0503020204020204" pitchFamily="34" charset="-122"/>
              </a:rPr>
              <a:t>   </a:t>
            </a:r>
            <a:endParaRPr lang="en-US" altLang="zh-CN" sz="2000" dirty="0">
              <a:latin typeface="微软雅黑" panose="020B0503020204020204" pitchFamily="34" charset="-122"/>
              <a:ea typeface="微软雅黑" panose="020B0503020204020204" pitchFamily="34" charset="-122"/>
            </a:endParaRPr>
          </a:p>
        </p:txBody>
      </p:sp>
      <p:sp>
        <p:nvSpPr>
          <p:cNvPr id="6" name="文本框 5"/>
          <p:cNvSpPr txBox="1"/>
          <p:nvPr/>
        </p:nvSpPr>
        <p:spPr>
          <a:xfrm>
            <a:off x="861590" y="771525"/>
            <a:ext cx="10518141" cy="5847484"/>
          </a:xfrm>
          <a:prstGeom prst="rect">
            <a:avLst/>
          </a:prstGeom>
        </p:spPr>
        <p:txBody>
          <a:bodyPr wrap="square">
            <a:noAutofit/>
          </a:bodyPr>
          <a:lstStyle/>
          <a:p>
            <a:pPr marL="0" indent="252095" algn="just" defTabSz="266700">
              <a:lnSpc>
                <a:spcPct val="150000"/>
              </a:lnSpc>
              <a:spcAft>
                <a:spcPct val="0"/>
              </a:spcAft>
            </a:pPr>
            <a:r>
              <a:rPr lang="en-US" altLang="zh-CN" sz="2200" dirty="0">
                <a:latin typeface="华文楷体" panose="02010600040101010101" charset="-122"/>
                <a:ea typeface="华文楷体" panose="02010600040101010101" charset="-122"/>
                <a:cs typeface="华文楷体" panose="02010600040101010101" charset="-122"/>
              </a:rPr>
              <a:t> </a:t>
            </a:r>
            <a:r>
              <a:rPr lang="zh-CN" altLang="en-US" sz="2200" b="1" dirty="0">
                <a:solidFill>
                  <a:schemeClr val="accent1"/>
                </a:solidFill>
                <a:latin typeface="华文楷体" panose="02010600040101010101" charset="-122"/>
                <a:ea typeface="华文楷体" panose="02010600040101010101" charset="-122"/>
                <a:cs typeface="华文楷体" panose="02010600040101010101" charset="-122"/>
              </a:rPr>
              <a:t>   1.第一阶段 （</a:t>
            </a:r>
            <a:r>
              <a:rPr lang="zh-CN" altLang="en-US" sz="2200" b="1" dirty="0">
                <a:solidFill>
                  <a:schemeClr val="accent1"/>
                </a:solidFill>
                <a:latin typeface="华文楷体" panose="02010600040101010101" charset="-122"/>
                <a:ea typeface="华文楷体" panose="02010600040101010101" charset="-122"/>
                <a:cs typeface="华文楷体" panose="02010600040101010101" charset="-122"/>
                <a:sym typeface="+mn-ea"/>
              </a:rPr>
              <a:t>1978-1983年</a:t>
            </a:r>
            <a:r>
              <a:rPr lang="zh-CN" altLang="en-US" sz="2200" b="1" dirty="0">
                <a:solidFill>
                  <a:schemeClr val="accent1"/>
                </a:solidFill>
                <a:latin typeface="华文楷体" panose="02010600040101010101" charset="-122"/>
                <a:ea typeface="华文楷体" panose="02010600040101010101" charset="-122"/>
                <a:cs typeface="华文楷体" panose="02010600040101010101" charset="-122"/>
              </a:rPr>
              <a:t>）</a:t>
            </a:r>
            <a:endParaRPr lang="en-US" altLang="zh-CN" sz="2200" dirty="0">
              <a:latin typeface="华文楷体" panose="02010600040101010101" charset="-122"/>
              <a:ea typeface="华文楷体" panose="02010600040101010101" charset="-122"/>
              <a:cs typeface="华文楷体" panose="02010600040101010101" charset="-122"/>
            </a:endParaRPr>
          </a:p>
          <a:p>
            <a:pPr marL="0" indent="252095" algn="just" defTabSz="266700">
              <a:lnSpc>
                <a:spcPct val="150000"/>
              </a:lnSpc>
              <a:spcAft>
                <a:spcPct val="0"/>
              </a:spcAft>
            </a:pPr>
            <a:r>
              <a:rPr lang="en-US" altLang="zh-CN" sz="2200" dirty="0">
                <a:latin typeface="华文楷体" panose="02010600040101010101" charset="-122"/>
                <a:ea typeface="华文楷体" panose="02010600040101010101" charset="-122"/>
                <a:cs typeface="华文楷体" panose="02010600040101010101" charset="-122"/>
              </a:rPr>
              <a:t>    </a:t>
            </a:r>
            <a:r>
              <a:rPr lang="zh-CN" altLang="en-US" sz="2200" dirty="0">
                <a:latin typeface="华文楷体" panose="02010600040101010101" charset="-122"/>
                <a:ea typeface="华文楷体" panose="02010600040101010101" charset="-122"/>
                <a:cs typeface="华文楷体" panose="02010600040101010101" charset="-122"/>
              </a:rPr>
              <a:t>此次物价波动的峰值为</a:t>
            </a:r>
            <a:r>
              <a:rPr lang="en-US" altLang="zh-CN" sz="2200" dirty="0">
                <a:latin typeface="华文楷体" panose="02010600040101010101" charset="-122"/>
                <a:ea typeface="华文楷体" panose="02010600040101010101" charset="-122"/>
                <a:cs typeface="华文楷体" panose="02010600040101010101" charset="-122"/>
              </a:rPr>
              <a:t>1980</a:t>
            </a:r>
            <a:r>
              <a:rPr lang="zh-CN" altLang="en-US" sz="2200" dirty="0">
                <a:latin typeface="华文楷体" panose="02010600040101010101" charset="-122"/>
                <a:ea typeface="华文楷体" panose="02010600040101010101" charset="-122"/>
                <a:cs typeface="华文楷体" panose="02010600040101010101" charset="-122"/>
              </a:rPr>
              <a:t>年，物价上涨</a:t>
            </a:r>
            <a:r>
              <a:rPr lang="en-US" altLang="zh-CN" sz="2200" dirty="0">
                <a:latin typeface="华文楷体" panose="02010600040101010101" charset="-122"/>
                <a:ea typeface="华文楷体" panose="02010600040101010101" charset="-122"/>
                <a:cs typeface="华文楷体" panose="02010600040101010101" charset="-122"/>
              </a:rPr>
              <a:t>7.5%</a:t>
            </a:r>
            <a:r>
              <a:rPr lang="zh-CN" altLang="en-US" sz="2200" dirty="0">
                <a:latin typeface="华文楷体" panose="02010600040101010101" charset="-122"/>
                <a:ea typeface="华文楷体" panose="02010600040101010101" charset="-122"/>
                <a:cs typeface="华文楷体" panose="02010600040101010101" charset="-122"/>
              </a:rPr>
              <a:t>。政府一方面提高农产品收购价格，另一方面提高职工工资，这种收入增加引发的通货膨胀促进了经济发展，整体而言是必要和有利的。</a:t>
            </a:r>
            <a:endParaRPr lang="zh-CN" altLang="en-US" sz="2200" dirty="0">
              <a:latin typeface="华文楷体" panose="02010600040101010101" charset="-122"/>
              <a:ea typeface="华文楷体" panose="02010600040101010101" charset="-122"/>
              <a:cs typeface="华文楷体" panose="02010600040101010101" charset="-122"/>
            </a:endParaRPr>
          </a:p>
          <a:p>
            <a:pPr marL="0" indent="252095" algn="just" defTabSz="266700">
              <a:lnSpc>
                <a:spcPct val="150000"/>
              </a:lnSpc>
              <a:spcAft>
                <a:spcPct val="0"/>
              </a:spcAft>
            </a:pPr>
            <a:r>
              <a:rPr lang="en-US" altLang="zh-CN" sz="2200" b="1" dirty="0">
                <a:latin typeface="华文楷体" panose="02010600040101010101" charset="-122"/>
                <a:ea typeface="华文楷体" panose="02010600040101010101" charset="-122"/>
                <a:cs typeface="华文楷体" panose="02010600040101010101" charset="-122"/>
                <a:sym typeface="+mn-ea"/>
              </a:rPr>
              <a:t>  </a:t>
            </a:r>
            <a:r>
              <a:rPr lang="en-US" altLang="zh-CN" sz="2200" b="1" dirty="0">
                <a:solidFill>
                  <a:schemeClr val="accent1"/>
                </a:solidFill>
                <a:latin typeface="华文楷体" panose="02010600040101010101" charset="-122"/>
                <a:ea typeface="华文楷体" panose="02010600040101010101" charset="-122"/>
                <a:cs typeface="华文楷体" panose="02010600040101010101" charset="-122"/>
                <a:sym typeface="+mn-ea"/>
              </a:rPr>
              <a:t> </a:t>
            </a:r>
            <a:r>
              <a:rPr lang="en-US" altLang="zh-CN" sz="2200" b="1" dirty="0">
                <a:solidFill>
                  <a:schemeClr val="accent1"/>
                </a:solidFill>
                <a:latin typeface="Times New Roman" panose="02020603050405020304" pitchFamily="18" charset="0"/>
                <a:ea typeface="华文楷体" panose="02010600040101010101" charset="-122"/>
                <a:cs typeface="Times New Roman" panose="02020603050405020304" pitchFamily="18" charset="0"/>
                <a:sym typeface="+mn-ea"/>
              </a:rPr>
              <a:t> </a:t>
            </a:r>
            <a:r>
              <a:rPr lang="en-US" sz="2200" b="1" dirty="0">
                <a:solidFill>
                  <a:schemeClr val="accent1"/>
                </a:solidFill>
                <a:latin typeface="Times New Roman" panose="02020603050405020304" pitchFamily="18" charset="0"/>
                <a:ea typeface="华文楷体" panose="02010600040101010101" charset="-122"/>
                <a:cs typeface="Times New Roman" panose="02020603050405020304" pitchFamily="18" charset="0"/>
                <a:sym typeface="+mn-ea"/>
              </a:rPr>
              <a:t>2.</a:t>
            </a:r>
            <a:r>
              <a:rPr lang="zh-CN" altLang="en-US" sz="2200" b="1" dirty="0">
                <a:solidFill>
                  <a:schemeClr val="accent1"/>
                </a:solidFill>
                <a:latin typeface="华文楷体" panose="02010600040101010101" charset="-122"/>
                <a:ea typeface="华文楷体" panose="02010600040101010101" charset="-122"/>
                <a:cs typeface="华文楷体" panose="02010600040101010101" charset="-122"/>
                <a:sym typeface="+mn-ea"/>
              </a:rPr>
              <a:t>第二阶段</a:t>
            </a:r>
            <a:r>
              <a:rPr lang="en-US" altLang="zh-CN" sz="2200" b="1" dirty="0">
                <a:solidFill>
                  <a:schemeClr val="accent1"/>
                </a:solidFill>
                <a:latin typeface="华文楷体" panose="02010600040101010101" charset="-122"/>
                <a:ea typeface="华文楷体" panose="02010600040101010101" charset="-122"/>
                <a:cs typeface="华文楷体" panose="02010600040101010101" charset="-122"/>
                <a:sym typeface="+mn-ea"/>
              </a:rPr>
              <a:t> </a:t>
            </a:r>
            <a:r>
              <a:rPr lang="zh-CN" altLang="en-US" sz="2200" b="1" dirty="0">
                <a:solidFill>
                  <a:schemeClr val="accent1"/>
                </a:solidFill>
                <a:latin typeface="华文楷体" panose="02010600040101010101" charset="-122"/>
                <a:ea typeface="华文楷体" panose="02010600040101010101" charset="-122"/>
                <a:cs typeface="华文楷体" panose="02010600040101010101" charset="-122"/>
                <a:sym typeface="+mn-ea"/>
              </a:rPr>
              <a:t>（</a:t>
            </a:r>
            <a:r>
              <a:rPr lang="zh-CN" altLang="en-US" sz="2200" b="1" dirty="0">
                <a:solidFill>
                  <a:schemeClr val="accent1"/>
                </a:solidFill>
                <a:latin typeface="华文楷体" panose="02010600040101010101" charset="-122"/>
                <a:ea typeface="华文楷体" panose="02010600040101010101" charset="-122"/>
                <a:cs typeface="华文楷体" panose="02010600040101010101" charset="-122"/>
                <a:sym typeface="+mn-ea"/>
              </a:rPr>
              <a:t>1984-1990年）</a:t>
            </a:r>
            <a:endParaRPr lang="zh-CN" altLang="en-US" sz="2200" b="1" dirty="0">
              <a:solidFill>
                <a:schemeClr val="accent1"/>
              </a:solidFill>
              <a:latin typeface="华文楷体" panose="02010600040101010101" charset="-122"/>
              <a:ea typeface="华文楷体" panose="02010600040101010101" charset="-122"/>
              <a:cs typeface="华文楷体" panose="02010600040101010101" charset="-122"/>
            </a:endParaRPr>
          </a:p>
          <a:p>
            <a:pPr marL="0" indent="252095" algn="just" defTabSz="266700">
              <a:lnSpc>
                <a:spcPct val="150000"/>
              </a:lnSpc>
              <a:spcAft>
                <a:spcPct val="0"/>
              </a:spcAft>
            </a:pPr>
            <a:r>
              <a:rPr lang="en-US" altLang="zh-CN" sz="2200" dirty="0">
                <a:latin typeface="华文楷体" panose="02010600040101010101" charset="-122"/>
                <a:ea typeface="华文楷体" panose="02010600040101010101" charset="-122"/>
                <a:cs typeface="华文楷体" panose="02010600040101010101" charset="-122"/>
                <a:sym typeface="+mn-ea"/>
              </a:rPr>
              <a:t>    </a:t>
            </a:r>
            <a:r>
              <a:rPr lang="zh-CN" altLang="en-US" sz="2200" dirty="0">
                <a:latin typeface="华文楷体" panose="02010600040101010101" charset="-122"/>
                <a:ea typeface="华文楷体" panose="02010600040101010101" charset="-122"/>
                <a:cs typeface="华文楷体" panose="02010600040101010101" charset="-122"/>
              </a:rPr>
              <a:t>该阶段价格明显上升，全社会固定资产投资快速增长，投资过热推动了收入和货币膨胀，居民和企业形成通货膨胀预期并出现抢购现象。</a:t>
            </a:r>
            <a:endParaRPr lang="zh-CN" altLang="en-US" sz="2200" dirty="0">
              <a:latin typeface="华文楷体" panose="02010600040101010101" charset="-122"/>
              <a:ea typeface="华文楷体" panose="02010600040101010101" charset="-122"/>
              <a:cs typeface="华文楷体" panose="02010600040101010101" charset="-122"/>
            </a:endParaRPr>
          </a:p>
          <a:p>
            <a:pPr marL="0" indent="252095" algn="just" defTabSz="266700">
              <a:lnSpc>
                <a:spcPct val="150000"/>
              </a:lnSpc>
              <a:spcAft>
                <a:spcPct val="0"/>
              </a:spcAft>
            </a:pPr>
            <a:r>
              <a:rPr lang="en-US" altLang="zh-CN" sz="2200" dirty="0">
                <a:latin typeface="华文楷体" panose="02010600040101010101" charset="-122"/>
                <a:ea typeface="华文楷体" panose="02010600040101010101" charset="-122"/>
                <a:cs typeface="华文楷体" panose="02010600040101010101" charset="-122"/>
                <a:sym typeface="+mn-ea"/>
              </a:rPr>
              <a:t>  </a:t>
            </a:r>
            <a:r>
              <a:rPr lang="en-US" altLang="zh-CN" sz="2200" b="1" dirty="0">
                <a:latin typeface="华文楷体" panose="02010600040101010101" charset="-122"/>
                <a:ea typeface="华文楷体" panose="02010600040101010101" charset="-122"/>
                <a:cs typeface="华文楷体" panose="02010600040101010101" charset="-122"/>
                <a:sym typeface="+mn-ea"/>
              </a:rPr>
              <a:t>  </a:t>
            </a:r>
            <a:r>
              <a:rPr lang="en-US" sz="2200" b="1" dirty="0">
                <a:solidFill>
                  <a:schemeClr val="accent1"/>
                </a:solidFill>
                <a:latin typeface="Times New Roman" panose="02020603050405020304" pitchFamily="18" charset="0"/>
                <a:ea typeface="华文楷体" panose="02010600040101010101" charset="-122"/>
                <a:cs typeface="Times New Roman" panose="02020603050405020304" pitchFamily="18" charset="0"/>
                <a:sym typeface="+mn-ea"/>
              </a:rPr>
              <a:t>3.</a:t>
            </a:r>
            <a:r>
              <a:rPr lang="zh-CN" altLang="en-US" sz="2200" b="1" dirty="0">
                <a:solidFill>
                  <a:schemeClr val="accent1"/>
                </a:solidFill>
                <a:latin typeface="华文楷体" panose="02010600040101010101" charset="-122"/>
                <a:ea typeface="华文楷体" panose="02010600040101010101" charset="-122"/>
                <a:cs typeface="华文楷体" panose="02010600040101010101" charset="-122"/>
                <a:sym typeface="+mn-ea"/>
              </a:rPr>
              <a:t>第三阶段</a:t>
            </a:r>
            <a:r>
              <a:rPr lang="en-US" altLang="zh-CN" sz="2200" b="1" dirty="0">
                <a:solidFill>
                  <a:schemeClr val="accent1"/>
                </a:solidFill>
                <a:latin typeface="华文楷体" panose="02010600040101010101" charset="-122"/>
                <a:ea typeface="华文楷体" panose="02010600040101010101" charset="-122"/>
                <a:cs typeface="华文楷体" panose="02010600040101010101" charset="-122"/>
                <a:sym typeface="+mn-ea"/>
              </a:rPr>
              <a:t> </a:t>
            </a:r>
            <a:r>
              <a:rPr lang="zh-CN" altLang="en-US" sz="2200" b="1" dirty="0">
                <a:solidFill>
                  <a:schemeClr val="accent1"/>
                </a:solidFill>
                <a:latin typeface="华文楷体" panose="02010600040101010101" charset="-122"/>
                <a:ea typeface="华文楷体" panose="02010600040101010101" charset="-122"/>
                <a:cs typeface="华文楷体" panose="02010600040101010101" charset="-122"/>
                <a:sym typeface="+mn-ea"/>
              </a:rPr>
              <a:t>（</a:t>
            </a:r>
            <a:r>
              <a:rPr lang="zh-CN" altLang="en-US" sz="2200" b="1" dirty="0">
                <a:solidFill>
                  <a:schemeClr val="accent1"/>
                </a:solidFill>
                <a:latin typeface="华文楷体" panose="02010600040101010101" charset="-122"/>
                <a:ea typeface="华文楷体" panose="02010600040101010101" charset="-122"/>
                <a:cs typeface="华文楷体" panose="02010600040101010101" charset="-122"/>
                <a:sym typeface="+mn-ea"/>
              </a:rPr>
              <a:t>1991-1996年）</a:t>
            </a:r>
            <a:endParaRPr lang="zh-CN" altLang="en-US" sz="2200" dirty="0">
              <a:solidFill>
                <a:schemeClr val="accent1"/>
              </a:solidFill>
              <a:latin typeface="华文楷体" panose="02010600040101010101" charset="-122"/>
              <a:ea typeface="华文楷体" panose="02010600040101010101" charset="-122"/>
              <a:cs typeface="华文楷体" panose="02010600040101010101" charset="-122"/>
            </a:endParaRPr>
          </a:p>
          <a:p>
            <a:pPr marL="0" indent="252095" algn="just" defTabSz="266700">
              <a:lnSpc>
                <a:spcPct val="150000"/>
              </a:lnSpc>
              <a:spcAft>
                <a:spcPct val="0"/>
              </a:spcAft>
            </a:pPr>
            <a:r>
              <a:rPr lang="en-US" altLang="zh-CN" sz="2200" dirty="0">
                <a:latin typeface="华文楷体" panose="02010600040101010101" charset="-122"/>
                <a:ea typeface="华文楷体" panose="02010600040101010101" charset="-122"/>
                <a:cs typeface="华文楷体" panose="02010600040101010101" charset="-122"/>
                <a:sym typeface="+mn-ea"/>
              </a:rPr>
              <a:t>    </a:t>
            </a:r>
            <a:r>
              <a:rPr lang="zh-CN" altLang="en-US" sz="2200" dirty="0">
                <a:latin typeface="华文楷体" panose="02010600040101010101" charset="-122"/>
                <a:ea typeface="华文楷体" panose="02010600040101010101" charset="-122"/>
                <a:cs typeface="华文楷体" panose="02010600040101010101" charset="-122"/>
                <a:sym typeface="+mn-ea"/>
              </a:rPr>
              <a:t>该时期发生改革开放以来最严重的通货膨胀，</a:t>
            </a:r>
            <a:r>
              <a:rPr lang="en-US" altLang="zh-CN" sz="2200" dirty="0">
                <a:latin typeface="华文楷体" panose="02010600040101010101" charset="-122"/>
                <a:ea typeface="华文楷体" panose="02010600040101010101" charset="-122"/>
                <a:cs typeface="华文楷体" panose="02010600040101010101" charset="-122"/>
                <a:sym typeface="+mn-ea"/>
              </a:rPr>
              <a:t>1994</a:t>
            </a:r>
            <a:r>
              <a:rPr lang="zh-CN" altLang="en-US" sz="2200" dirty="0">
                <a:latin typeface="华文楷体" panose="02010600040101010101" charset="-122"/>
                <a:ea typeface="华文楷体" panose="02010600040101010101" charset="-122"/>
                <a:cs typeface="华文楷体" panose="02010600040101010101" charset="-122"/>
                <a:sym typeface="+mn-ea"/>
              </a:rPr>
              <a:t>年达到峰值</a:t>
            </a:r>
            <a:r>
              <a:rPr lang="en-US" altLang="zh-CN" sz="2200" dirty="0">
                <a:latin typeface="华文楷体" panose="02010600040101010101" charset="-122"/>
                <a:ea typeface="华文楷体" panose="02010600040101010101" charset="-122"/>
                <a:cs typeface="华文楷体" panose="02010600040101010101" charset="-122"/>
                <a:sym typeface="+mn-ea"/>
              </a:rPr>
              <a:t>24%</a:t>
            </a:r>
            <a:r>
              <a:rPr lang="zh-CN" altLang="en-US" sz="2200" dirty="0">
                <a:latin typeface="华文楷体" panose="02010600040101010101" charset="-122"/>
                <a:ea typeface="华文楷体" panose="02010600040101010101" charset="-122"/>
                <a:cs typeface="华文楷体" panose="02010600040101010101" charset="-122"/>
                <a:sym typeface="+mn-ea"/>
              </a:rPr>
              <a:t>。这轮严重的通货膨胀，源于过度依赖资金投入的粗放型增长方式，并集中反映出我国当时的短缺经济特征</a:t>
            </a:r>
            <a:r>
              <a:rPr lang="zh-CN" altLang="en-US" sz="2200" dirty="0">
                <a:latin typeface="华文楷体" panose="02010600040101010101" charset="-122"/>
                <a:ea typeface="华文楷体" panose="02010600040101010101" charset="-122"/>
                <a:cs typeface="华文楷体" panose="02010600040101010101" charset="-122"/>
                <a:sym typeface="+mn-ea"/>
              </a:rPr>
              <a:t>。</a:t>
            </a:r>
            <a:endParaRPr lang="zh-CN" altLang="en-US" sz="2200" dirty="0">
              <a:latin typeface="华文楷体" panose="02010600040101010101" charset="-122"/>
              <a:ea typeface="华文楷体" panose="02010600040101010101" charset="-122"/>
              <a:cs typeface="华文楷体" panose="02010600040101010101" charset="-122"/>
            </a:endParaRPr>
          </a:p>
          <a:p>
            <a:pPr marL="0" indent="252095" algn="just" defTabSz="266700">
              <a:lnSpc>
                <a:spcPct val="150000"/>
              </a:lnSpc>
              <a:spcBef>
                <a:spcPts val="700"/>
              </a:spcBef>
              <a:spcAft>
                <a:spcPct val="0"/>
              </a:spcAft>
            </a:pPr>
            <a:endParaRPr lang="zh-CN" altLang="en-US" sz="2200" dirty="0">
              <a:latin typeface="华文楷体" panose="02010600040101010101" charset="-122"/>
              <a:ea typeface="华文楷体" panose="02010600040101010101" charset="-122"/>
              <a:cs typeface="华文楷体" panose="02010600040101010101" charset="-122"/>
            </a:endParaRPr>
          </a:p>
        </p:txBody>
      </p:sp>
      <p:sp>
        <p:nvSpPr>
          <p:cNvPr id="7" name="灯片编号占位符 6"/>
          <p:cNvSpPr txBox="1"/>
          <p:nvPr/>
        </p:nvSpPr>
        <p:spPr>
          <a:xfrm>
            <a:off x="10888524" y="6619009"/>
            <a:ext cx="932884" cy="311727"/>
          </a:xfrm>
          <a:prstGeom prst="rect">
            <a:avLst/>
          </a:prstGeom>
        </p:spPr>
        <p:txBody>
          <a:bodyPr vert="horz" lIns="91440" tIns="45720" rIns="91440" bIns="45720" rtlCol="0" anchor="ctr"/>
          <a:lstStyle>
            <a:defPPr>
              <a:defRPr lang="zh-CN"/>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A0DB2DC-4C9A-4742-B13C-FB6460FD3503}" type="slidenum">
              <a:rPr lang="zh-CN" altLang="en-US" sz="2000" smtClean="0">
                <a:solidFill>
                  <a:schemeClr val="tx1"/>
                </a:solidFill>
              </a:rPr>
            </a:fld>
            <a:endParaRPr lang="zh-CN" altLang="en-US" sz="2000" dirty="0">
              <a:solidFill>
                <a:schemeClr val="tx1"/>
              </a:solidFill>
            </a:endParaRPr>
          </a:p>
        </p:txBody>
      </p:sp>
      <p:sp>
        <p:nvSpPr>
          <p:cNvPr id="9" name="Rectangle 4" descr="浅色上对角线"/>
          <p:cNvSpPr>
            <a:spLocks noChangeArrowheads="1"/>
          </p:cNvSpPr>
          <p:nvPr/>
        </p:nvSpPr>
        <p:spPr bwMode="auto">
          <a:xfrm>
            <a:off x="861591" y="107576"/>
            <a:ext cx="5234409"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一、中国价格变动</a:t>
            </a: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统计描述</a:t>
            </a:r>
            <a:endPar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5" name="Rectangle 5"/>
          <p:cNvSpPr>
            <a:spLocks noChangeArrowheads="1"/>
          </p:cNvSpPr>
          <p:nvPr/>
        </p:nvSpPr>
        <p:spPr bwMode="auto">
          <a:xfrm>
            <a:off x="1092096" y="1456690"/>
            <a:ext cx="10142220" cy="4787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endParaRPr lang="en-US" altLang="zh-CN" sz="2000" dirty="0">
              <a:latin typeface="微软雅黑" panose="020B0503020204020204" pitchFamily="34" charset="-122"/>
              <a:ea typeface="微软雅黑" panose="020B0503020204020204" pitchFamily="34" charset="-122"/>
            </a:endParaRPr>
          </a:p>
        </p:txBody>
      </p:sp>
      <p:sp>
        <p:nvSpPr>
          <p:cNvPr id="3" name="Rectangle 5"/>
          <p:cNvSpPr>
            <a:spLocks noChangeArrowheads="1"/>
          </p:cNvSpPr>
          <p:nvPr/>
        </p:nvSpPr>
        <p:spPr bwMode="auto">
          <a:xfrm>
            <a:off x="1237511" y="4452620"/>
            <a:ext cx="10142220" cy="179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r>
              <a:rPr kumimoji="1" lang="en-US" altLang="zh-CN" sz="2800" b="1" dirty="0">
                <a:latin typeface="微软雅黑" panose="020B0503020204020204" pitchFamily="34" charset="-122"/>
                <a:ea typeface="微软雅黑" panose="020B0503020204020204" pitchFamily="34" charset="-122"/>
              </a:rPr>
              <a:t>   </a:t>
            </a:r>
            <a:endParaRPr lang="en-US" altLang="zh-CN" sz="2000" dirty="0">
              <a:latin typeface="微软雅黑" panose="020B0503020204020204" pitchFamily="34" charset="-122"/>
              <a:ea typeface="微软雅黑" panose="020B0503020204020204" pitchFamily="34" charset="-122"/>
            </a:endParaRPr>
          </a:p>
        </p:txBody>
      </p:sp>
      <p:sp>
        <p:nvSpPr>
          <p:cNvPr id="6" name="文本框 5"/>
          <p:cNvSpPr txBox="1"/>
          <p:nvPr/>
        </p:nvSpPr>
        <p:spPr>
          <a:xfrm>
            <a:off x="861695" y="771525"/>
            <a:ext cx="10518140" cy="5506720"/>
          </a:xfrm>
          <a:prstGeom prst="rect">
            <a:avLst/>
          </a:prstGeom>
        </p:spPr>
        <p:txBody>
          <a:bodyPr wrap="square">
            <a:noAutofit/>
          </a:bodyPr>
          <a:lstStyle/>
          <a:p>
            <a:pPr marL="0" indent="252095" algn="just" defTabSz="266700">
              <a:lnSpc>
                <a:spcPct val="150000"/>
              </a:lnSpc>
              <a:spcAft>
                <a:spcPct val="0"/>
              </a:spcAft>
            </a:pPr>
            <a:r>
              <a:rPr lang="en-US" altLang="zh-CN" sz="2200" dirty="0">
                <a:latin typeface="华文楷体" panose="02010600040101010101" charset="-122"/>
                <a:ea typeface="华文楷体" panose="02010600040101010101" charset="-122"/>
                <a:cs typeface="华文楷体" panose="02010600040101010101" charset="-122"/>
              </a:rPr>
              <a:t> </a:t>
            </a:r>
            <a:r>
              <a:rPr lang="zh-CN" altLang="en-US" sz="2200" b="1" dirty="0">
                <a:solidFill>
                  <a:schemeClr val="accent1"/>
                </a:solidFill>
                <a:latin typeface="华文楷体" panose="02010600040101010101" charset="-122"/>
                <a:ea typeface="华文楷体" panose="02010600040101010101" charset="-122"/>
                <a:cs typeface="华文楷体" panose="02010600040101010101" charset="-122"/>
              </a:rPr>
              <a:t>   </a:t>
            </a:r>
            <a:r>
              <a:rPr lang="en-US" altLang="zh-CN" sz="2200" b="1" dirty="0">
                <a:solidFill>
                  <a:schemeClr val="accent1"/>
                </a:solidFill>
                <a:latin typeface="华文楷体" panose="02010600040101010101" charset="-122"/>
                <a:ea typeface="华文楷体" panose="02010600040101010101" charset="-122"/>
                <a:cs typeface="华文楷体" panose="02010600040101010101" charset="-122"/>
              </a:rPr>
              <a:t>4</a:t>
            </a:r>
            <a:r>
              <a:rPr lang="zh-CN" altLang="en-US" sz="2200" b="1" dirty="0">
                <a:solidFill>
                  <a:schemeClr val="accent1"/>
                </a:solidFill>
                <a:latin typeface="华文楷体" panose="02010600040101010101" charset="-122"/>
                <a:ea typeface="华文楷体" panose="02010600040101010101" charset="-122"/>
                <a:cs typeface="华文楷体" panose="02010600040101010101" charset="-122"/>
              </a:rPr>
              <a:t>.第四阶段 （</a:t>
            </a:r>
            <a:r>
              <a:rPr lang="zh-CN" altLang="en-US" sz="2200" b="1" dirty="0">
                <a:solidFill>
                  <a:schemeClr val="accent1"/>
                </a:solidFill>
                <a:latin typeface="华文楷体" panose="02010600040101010101" charset="-122"/>
                <a:ea typeface="华文楷体" panose="02010600040101010101" charset="-122"/>
                <a:cs typeface="华文楷体" panose="02010600040101010101" charset="-122"/>
                <a:sym typeface="+mn-ea"/>
              </a:rPr>
              <a:t>19</a:t>
            </a:r>
            <a:r>
              <a:rPr lang="en-US" altLang="zh-CN" sz="2200" b="1" dirty="0">
                <a:solidFill>
                  <a:schemeClr val="accent1"/>
                </a:solidFill>
                <a:latin typeface="华文楷体" panose="02010600040101010101" charset="-122"/>
                <a:ea typeface="华文楷体" panose="02010600040101010101" charset="-122"/>
                <a:cs typeface="华文楷体" panose="02010600040101010101" charset="-122"/>
                <a:sym typeface="+mn-ea"/>
              </a:rPr>
              <a:t>97</a:t>
            </a:r>
            <a:r>
              <a:rPr lang="zh-CN" altLang="en-US" sz="2200" b="1" dirty="0">
                <a:solidFill>
                  <a:schemeClr val="accent1"/>
                </a:solidFill>
                <a:latin typeface="华文楷体" panose="02010600040101010101" charset="-122"/>
                <a:ea typeface="华文楷体" panose="02010600040101010101" charset="-122"/>
                <a:cs typeface="华文楷体" panose="02010600040101010101" charset="-122"/>
                <a:sym typeface="+mn-ea"/>
              </a:rPr>
              <a:t>-</a:t>
            </a:r>
            <a:r>
              <a:rPr lang="en-US" altLang="zh-CN" sz="2200" b="1" dirty="0">
                <a:solidFill>
                  <a:schemeClr val="accent1"/>
                </a:solidFill>
                <a:latin typeface="华文楷体" panose="02010600040101010101" charset="-122"/>
                <a:ea typeface="华文楷体" panose="02010600040101010101" charset="-122"/>
                <a:cs typeface="华文楷体" panose="02010600040101010101" charset="-122"/>
                <a:sym typeface="+mn-ea"/>
              </a:rPr>
              <a:t>2011</a:t>
            </a:r>
            <a:r>
              <a:rPr lang="zh-CN" altLang="en-US" sz="2200" b="1" dirty="0">
                <a:solidFill>
                  <a:schemeClr val="accent1"/>
                </a:solidFill>
                <a:latin typeface="华文楷体" panose="02010600040101010101" charset="-122"/>
                <a:ea typeface="华文楷体" panose="02010600040101010101" charset="-122"/>
                <a:cs typeface="华文楷体" panose="02010600040101010101" charset="-122"/>
                <a:sym typeface="+mn-ea"/>
              </a:rPr>
              <a:t>年</a:t>
            </a:r>
            <a:r>
              <a:rPr lang="zh-CN" altLang="en-US" sz="2200" b="1" dirty="0">
                <a:solidFill>
                  <a:schemeClr val="accent1"/>
                </a:solidFill>
                <a:latin typeface="华文楷体" panose="02010600040101010101" charset="-122"/>
                <a:ea typeface="华文楷体" panose="02010600040101010101" charset="-122"/>
                <a:cs typeface="华文楷体" panose="02010600040101010101" charset="-122"/>
              </a:rPr>
              <a:t>）</a:t>
            </a:r>
            <a:endParaRPr lang="en-US" altLang="zh-CN" sz="2200" dirty="0">
              <a:latin typeface="华文楷体" panose="02010600040101010101" charset="-122"/>
              <a:ea typeface="华文楷体" panose="02010600040101010101" charset="-122"/>
              <a:cs typeface="华文楷体" panose="02010600040101010101" charset="-122"/>
            </a:endParaRPr>
          </a:p>
          <a:p>
            <a:pPr marL="0" indent="252095" algn="just" defTabSz="266700">
              <a:lnSpc>
                <a:spcPct val="150000"/>
              </a:lnSpc>
              <a:spcAft>
                <a:spcPct val="0"/>
              </a:spcAft>
            </a:pPr>
            <a:r>
              <a:rPr lang="en-US" altLang="zh-CN" sz="2200" dirty="0">
                <a:latin typeface="华文楷体" panose="02010600040101010101" charset="-122"/>
                <a:ea typeface="华文楷体" panose="02010600040101010101" charset="-122"/>
                <a:cs typeface="华文楷体" panose="02010600040101010101" charset="-122"/>
              </a:rPr>
              <a:t>    </a:t>
            </a:r>
            <a:r>
              <a:rPr lang="zh-CN" altLang="en-US" sz="2200" dirty="0">
                <a:latin typeface="华文楷体" panose="02010600040101010101" charset="-122"/>
                <a:ea typeface="华文楷体" panose="02010600040101010101" charset="-122"/>
                <a:cs typeface="华文楷体" panose="02010600040101010101" charset="-122"/>
              </a:rPr>
              <a:t>由于实施适度从紧的财政与货币政策，中国经济增长实现软着陆，通货膨胀压力得以缓解，价格变化保持在较合理区间。</a:t>
            </a:r>
            <a:endParaRPr lang="zh-CN" altLang="en-US" sz="2200" dirty="0">
              <a:latin typeface="华文楷体" panose="02010600040101010101" charset="-122"/>
              <a:ea typeface="华文楷体" panose="02010600040101010101" charset="-122"/>
              <a:cs typeface="华文楷体" panose="02010600040101010101" charset="-122"/>
            </a:endParaRPr>
          </a:p>
          <a:p>
            <a:pPr marL="0" indent="252095" algn="just" defTabSz="266700">
              <a:lnSpc>
                <a:spcPct val="150000"/>
              </a:lnSpc>
              <a:spcAft>
                <a:spcPct val="0"/>
              </a:spcAft>
            </a:pPr>
            <a:r>
              <a:rPr lang="en-US" altLang="zh-CN" sz="2200" b="1" dirty="0">
                <a:latin typeface="华文楷体" panose="02010600040101010101" charset="-122"/>
                <a:ea typeface="华文楷体" panose="02010600040101010101" charset="-122"/>
                <a:cs typeface="华文楷体" panose="02010600040101010101" charset="-122"/>
                <a:sym typeface="+mn-ea"/>
              </a:rPr>
              <a:t>  </a:t>
            </a:r>
            <a:r>
              <a:rPr lang="en-US" altLang="zh-CN" sz="2200" b="1" dirty="0">
                <a:solidFill>
                  <a:schemeClr val="accent1"/>
                </a:solidFill>
                <a:latin typeface="华文楷体" panose="02010600040101010101" charset="-122"/>
                <a:ea typeface="华文楷体" panose="02010600040101010101" charset="-122"/>
                <a:cs typeface="华文楷体" panose="02010600040101010101" charset="-122"/>
                <a:sym typeface="+mn-ea"/>
              </a:rPr>
              <a:t> </a:t>
            </a:r>
            <a:r>
              <a:rPr lang="en-US" altLang="zh-CN" sz="2200" b="1" dirty="0">
                <a:solidFill>
                  <a:schemeClr val="accent1"/>
                </a:solidFill>
                <a:latin typeface="Times New Roman" panose="02020603050405020304" pitchFamily="18" charset="0"/>
                <a:ea typeface="华文楷体" panose="02010600040101010101" charset="-122"/>
                <a:cs typeface="Times New Roman" panose="02020603050405020304" pitchFamily="18" charset="0"/>
                <a:sym typeface="+mn-ea"/>
              </a:rPr>
              <a:t> </a:t>
            </a:r>
            <a:r>
              <a:rPr lang="en-US" sz="2200" b="1" dirty="0">
                <a:solidFill>
                  <a:schemeClr val="accent1"/>
                </a:solidFill>
                <a:latin typeface="Times New Roman" panose="02020603050405020304" pitchFamily="18" charset="0"/>
                <a:ea typeface="华文楷体" panose="02010600040101010101" charset="-122"/>
                <a:cs typeface="Times New Roman" panose="02020603050405020304" pitchFamily="18" charset="0"/>
                <a:sym typeface="+mn-ea"/>
              </a:rPr>
              <a:t>2.</a:t>
            </a:r>
            <a:r>
              <a:rPr lang="zh-CN" altLang="en-US" sz="2200" b="1" dirty="0">
                <a:solidFill>
                  <a:schemeClr val="accent1"/>
                </a:solidFill>
                <a:latin typeface="华文楷体" panose="02010600040101010101" charset="-122"/>
                <a:ea typeface="华文楷体" panose="02010600040101010101" charset="-122"/>
                <a:cs typeface="华文楷体" panose="02010600040101010101" charset="-122"/>
                <a:sym typeface="+mn-ea"/>
              </a:rPr>
              <a:t>第五阶段</a:t>
            </a:r>
            <a:r>
              <a:rPr lang="en-US" altLang="zh-CN" sz="2200" b="1" dirty="0">
                <a:solidFill>
                  <a:schemeClr val="accent1"/>
                </a:solidFill>
                <a:latin typeface="华文楷体" panose="02010600040101010101" charset="-122"/>
                <a:ea typeface="华文楷体" panose="02010600040101010101" charset="-122"/>
                <a:cs typeface="华文楷体" panose="02010600040101010101" charset="-122"/>
                <a:sym typeface="+mn-ea"/>
              </a:rPr>
              <a:t> </a:t>
            </a:r>
            <a:r>
              <a:rPr lang="zh-CN" altLang="en-US" sz="2200" b="1" dirty="0">
                <a:solidFill>
                  <a:schemeClr val="accent1"/>
                </a:solidFill>
                <a:latin typeface="华文楷体" panose="02010600040101010101" charset="-122"/>
                <a:ea typeface="华文楷体" panose="02010600040101010101" charset="-122"/>
                <a:cs typeface="华文楷体" panose="02010600040101010101" charset="-122"/>
                <a:sym typeface="+mn-ea"/>
              </a:rPr>
              <a:t>（</a:t>
            </a:r>
            <a:r>
              <a:rPr lang="en-US" altLang="zh-CN" sz="2200" b="1" dirty="0">
                <a:solidFill>
                  <a:schemeClr val="accent1"/>
                </a:solidFill>
                <a:latin typeface="华文楷体" panose="02010600040101010101" charset="-122"/>
                <a:ea typeface="华文楷体" panose="02010600040101010101" charset="-122"/>
                <a:cs typeface="华文楷体" panose="02010600040101010101" charset="-122"/>
                <a:sym typeface="+mn-ea"/>
              </a:rPr>
              <a:t>2012</a:t>
            </a:r>
            <a:r>
              <a:rPr lang="zh-CN" altLang="en-US" sz="2200" b="1" dirty="0">
                <a:solidFill>
                  <a:schemeClr val="accent1"/>
                </a:solidFill>
                <a:latin typeface="华文楷体" panose="02010600040101010101" charset="-122"/>
                <a:ea typeface="华文楷体" panose="02010600040101010101" charset="-122"/>
                <a:cs typeface="华文楷体" panose="02010600040101010101" charset="-122"/>
                <a:sym typeface="+mn-ea"/>
              </a:rPr>
              <a:t>年</a:t>
            </a:r>
            <a:r>
              <a:rPr lang="zh-CN" altLang="en-US" sz="2200" b="1" dirty="0">
                <a:solidFill>
                  <a:schemeClr val="accent1"/>
                </a:solidFill>
                <a:latin typeface="华文楷体" panose="02010600040101010101" charset="-122"/>
                <a:ea typeface="华文楷体" panose="02010600040101010101" charset="-122"/>
                <a:cs typeface="华文楷体" panose="02010600040101010101" charset="-122"/>
                <a:sym typeface="+mn-ea"/>
              </a:rPr>
              <a:t>以来）</a:t>
            </a:r>
            <a:endParaRPr lang="zh-CN" altLang="en-US" sz="2200" b="1" dirty="0">
              <a:solidFill>
                <a:schemeClr val="accent1"/>
              </a:solidFill>
              <a:latin typeface="华文楷体" panose="02010600040101010101" charset="-122"/>
              <a:ea typeface="华文楷体" panose="02010600040101010101" charset="-122"/>
              <a:cs typeface="华文楷体" panose="02010600040101010101" charset="-122"/>
            </a:endParaRPr>
          </a:p>
          <a:p>
            <a:pPr marL="0" indent="252095" algn="just" defTabSz="266700">
              <a:lnSpc>
                <a:spcPct val="150000"/>
              </a:lnSpc>
              <a:spcAft>
                <a:spcPct val="0"/>
              </a:spcAft>
            </a:pPr>
            <a:r>
              <a:rPr lang="en-US" altLang="zh-CN" sz="2200" dirty="0">
                <a:latin typeface="华文楷体" panose="02010600040101010101" charset="-122"/>
                <a:ea typeface="华文楷体" panose="02010600040101010101" charset="-122"/>
                <a:cs typeface="华文楷体" panose="02010600040101010101" charset="-122"/>
                <a:sym typeface="+mn-ea"/>
              </a:rPr>
              <a:t>    </a:t>
            </a:r>
            <a:r>
              <a:rPr lang="zh-CN" altLang="en-US" sz="2200" dirty="0">
                <a:latin typeface="华文楷体" panose="02010600040101010101" charset="-122"/>
                <a:ea typeface="华文楷体" panose="02010600040101010101" charset="-122"/>
                <a:cs typeface="华文楷体" panose="02010600040101010101" charset="-122"/>
              </a:rPr>
              <a:t>我国经济发展进入新常态，物价变动十分平稳，年均通货膨胀率在</a:t>
            </a:r>
            <a:r>
              <a:rPr lang="en-US" altLang="zh-CN" sz="2200" dirty="0">
                <a:latin typeface="华文楷体" panose="02010600040101010101" charset="-122"/>
                <a:ea typeface="华文楷体" panose="02010600040101010101" charset="-122"/>
                <a:cs typeface="华文楷体" panose="02010600040101010101" charset="-122"/>
              </a:rPr>
              <a:t>2%</a:t>
            </a:r>
            <a:r>
              <a:rPr lang="zh-CN" altLang="en-US" sz="2200" dirty="0">
                <a:latin typeface="华文楷体" panose="02010600040101010101" charset="-122"/>
                <a:ea typeface="华文楷体" panose="02010600040101010101" charset="-122"/>
                <a:cs typeface="华文楷体" panose="02010600040101010101" charset="-122"/>
              </a:rPr>
              <a:t>上下，为宏观经济发展提供了良好环境。但随着国际形势变化，近期我国经济增长压力增大，</a:t>
            </a:r>
            <a:r>
              <a:rPr lang="en-US" altLang="zh-CN" sz="2200" dirty="0">
                <a:latin typeface="华文楷体" panose="02010600040101010101" charset="-122"/>
                <a:ea typeface="华文楷体" panose="02010600040101010101" charset="-122"/>
                <a:cs typeface="华文楷体" panose="02010600040101010101" charset="-122"/>
              </a:rPr>
              <a:t>2023</a:t>
            </a:r>
            <a:r>
              <a:rPr lang="zh-CN" altLang="en-US" sz="2200" dirty="0">
                <a:latin typeface="华文楷体" panose="02010600040101010101" charset="-122"/>
                <a:ea typeface="华文楷体" panose="02010600040101010101" charset="-122"/>
                <a:cs typeface="华文楷体" panose="02010600040101010101" charset="-122"/>
              </a:rPr>
              <a:t>年价格仅上升</a:t>
            </a:r>
            <a:r>
              <a:rPr lang="en-US" altLang="zh-CN" sz="2200" dirty="0">
                <a:latin typeface="华文楷体" panose="02010600040101010101" charset="-122"/>
                <a:ea typeface="华文楷体" panose="02010600040101010101" charset="-122"/>
                <a:cs typeface="华文楷体" panose="02010600040101010101" charset="-122"/>
              </a:rPr>
              <a:t>0.2%</a:t>
            </a:r>
            <a:r>
              <a:rPr lang="zh-CN" altLang="en-US" sz="2200" dirty="0">
                <a:latin typeface="华文楷体" panose="02010600040101010101" charset="-122"/>
                <a:ea typeface="华文楷体" panose="02010600040101010101" charset="-122"/>
                <a:cs typeface="华文楷体" panose="02010600040101010101" charset="-122"/>
              </a:rPr>
              <a:t>，对通货紧缩的风险应保持警惕</a:t>
            </a:r>
            <a:r>
              <a:rPr lang="zh-CN" altLang="en-US" sz="2200" dirty="0">
                <a:latin typeface="华文楷体" panose="02010600040101010101" charset="-122"/>
                <a:ea typeface="华文楷体" panose="02010600040101010101" charset="-122"/>
                <a:cs typeface="华文楷体" panose="02010600040101010101" charset="-122"/>
              </a:rPr>
              <a:t>。</a:t>
            </a:r>
            <a:endParaRPr lang="zh-CN" altLang="en-US" sz="2200" dirty="0">
              <a:latin typeface="华文楷体" panose="02010600040101010101" charset="-122"/>
              <a:ea typeface="华文楷体" panose="02010600040101010101" charset="-122"/>
              <a:cs typeface="华文楷体" panose="02010600040101010101" charset="-122"/>
            </a:endParaRPr>
          </a:p>
          <a:p>
            <a:pPr marL="0" indent="252095" algn="just" defTabSz="266700">
              <a:lnSpc>
                <a:spcPct val="150000"/>
              </a:lnSpc>
              <a:spcAft>
                <a:spcPct val="0"/>
              </a:spcAft>
            </a:pPr>
            <a:r>
              <a:rPr lang="en-US" altLang="zh-CN" sz="2200" dirty="0">
                <a:latin typeface="华文楷体" panose="02010600040101010101" charset="-122"/>
                <a:ea typeface="华文楷体" panose="02010600040101010101" charset="-122"/>
                <a:cs typeface="华文楷体" panose="02010600040101010101" charset="-122"/>
                <a:sym typeface="+mn-ea"/>
              </a:rPr>
              <a:t> </a:t>
            </a:r>
            <a:endParaRPr lang="zh-CN" altLang="en-US" sz="2200" dirty="0">
              <a:latin typeface="华文楷体" panose="02010600040101010101" charset="-122"/>
              <a:ea typeface="华文楷体" panose="02010600040101010101" charset="-122"/>
              <a:cs typeface="华文楷体" panose="02010600040101010101" charset="-122"/>
            </a:endParaRPr>
          </a:p>
        </p:txBody>
      </p:sp>
      <p:sp>
        <p:nvSpPr>
          <p:cNvPr id="7" name="灯片编号占位符 6"/>
          <p:cNvSpPr txBox="1"/>
          <p:nvPr/>
        </p:nvSpPr>
        <p:spPr>
          <a:xfrm>
            <a:off x="10888524" y="6619009"/>
            <a:ext cx="932884" cy="311727"/>
          </a:xfrm>
          <a:prstGeom prst="rect">
            <a:avLst/>
          </a:prstGeom>
        </p:spPr>
        <p:txBody>
          <a:bodyPr vert="horz" lIns="91440" tIns="45720" rIns="91440" bIns="45720" rtlCol="0" anchor="ctr"/>
          <a:lstStyle>
            <a:defPPr>
              <a:defRPr lang="zh-CN"/>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A0DB2DC-4C9A-4742-B13C-FB6460FD3503}" type="slidenum">
              <a:rPr lang="zh-CN" altLang="en-US" sz="2000" smtClean="0">
                <a:solidFill>
                  <a:schemeClr val="tx1"/>
                </a:solidFill>
              </a:rPr>
            </a:fld>
            <a:endParaRPr lang="zh-CN" altLang="en-US" sz="2000" dirty="0">
              <a:solidFill>
                <a:schemeClr val="tx1"/>
              </a:solidFill>
            </a:endParaRPr>
          </a:p>
        </p:txBody>
      </p:sp>
      <p:sp>
        <p:nvSpPr>
          <p:cNvPr id="9" name="Rectangle 4" descr="浅色上对角线"/>
          <p:cNvSpPr>
            <a:spLocks noChangeArrowheads="1"/>
          </p:cNvSpPr>
          <p:nvPr/>
        </p:nvSpPr>
        <p:spPr bwMode="auto">
          <a:xfrm>
            <a:off x="861591" y="107576"/>
            <a:ext cx="5234409"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一、中国价格变动</a:t>
            </a: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统计描述</a:t>
            </a:r>
            <a:endPar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本框 5"/>
          <p:cNvSpPr txBox="1"/>
          <p:nvPr/>
        </p:nvSpPr>
        <p:spPr>
          <a:xfrm>
            <a:off x="459105" y="771525"/>
            <a:ext cx="7139940" cy="4833620"/>
          </a:xfrm>
          <a:prstGeom prst="rect">
            <a:avLst/>
          </a:prstGeom>
        </p:spPr>
        <p:txBody>
          <a:bodyPr wrap="square">
            <a:noAutofit/>
          </a:bodyPr>
          <a:lstStyle/>
          <a:p>
            <a:pPr indent="252095" algn="just" defTabSz="266700">
              <a:lnSpc>
                <a:spcPct val="150000"/>
              </a:lnSpc>
              <a:spcAft>
                <a:spcPct val="0"/>
              </a:spcAft>
            </a:pPr>
            <a:r>
              <a:rPr lang="zh-CN" altLang="en-US" sz="2800" b="1" dirty="0">
                <a:solidFill>
                  <a:schemeClr val="accent2"/>
                </a:solidFill>
                <a:latin typeface="华文楷体" panose="02010600040101010101" charset="-122"/>
                <a:ea typeface="华文楷体" panose="02010600040101010101" charset="-122"/>
                <a:cs typeface="华文楷体" panose="02010600040101010101" charset="-122"/>
              </a:rPr>
              <a:t>（二）短期变化分析</a:t>
            </a:r>
            <a:endParaRPr lang="zh-CN" altLang="en-US" sz="2800" b="1" dirty="0">
              <a:solidFill>
                <a:schemeClr val="accent2"/>
              </a:solidFill>
              <a:latin typeface="华文楷体" panose="02010600040101010101" charset="-122"/>
              <a:ea typeface="华文楷体" panose="02010600040101010101" charset="-122"/>
              <a:cs typeface="华文楷体" panose="02010600040101010101" charset="-122"/>
            </a:endParaRPr>
          </a:p>
          <a:p>
            <a:pPr indent="252095" algn="just" defTabSz="266700">
              <a:lnSpc>
                <a:spcPct val="150000"/>
              </a:lnSpc>
              <a:spcAft>
                <a:spcPct val="0"/>
              </a:spcAft>
            </a:pPr>
            <a:r>
              <a:rPr lang="en-US" altLang="zh-CN" sz="2400" dirty="0">
                <a:latin typeface="华文楷体" panose="02010600040101010101" charset="-122"/>
                <a:ea typeface="华文楷体" panose="02010600040101010101" charset="-122"/>
                <a:cs typeface="华文楷体" panose="02010600040101010101" charset="-122"/>
              </a:rPr>
              <a:t>   </a:t>
            </a:r>
            <a:r>
              <a:rPr lang="zh-CN" altLang="en-US" sz="2400" dirty="0">
                <a:latin typeface="华文楷体" panose="02010600040101010101" charset="-122"/>
                <a:ea typeface="华文楷体" panose="02010600040101010101" charset="-122"/>
                <a:cs typeface="华文楷体" panose="02010600040101010101" charset="-122"/>
              </a:rPr>
              <a:t>与年度数据相比，月度</a:t>
            </a:r>
            <a:r>
              <a:rPr lang="en-US" altLang="zh-CN" sz="2400" dirty="0">
                <a:latin typeface="华文楷体" panose="02010600040101010101" charset="-122"/>
                <a:ea typeface="华文楷体" panose="02010600040101010101" charset="-122"/>
                <a:cs typeface="华文楷体" panose="02010600040101010101" charset="-122"/>
              </a:rPr>
              <a:t>CPI</a:t>
            </a:r>
            <a:r>
              <a:rPr lang="zh-CN" altLang="en-US" sz="2400" dirty="0">
                <a:latin typeface="华文楷体" panose="02010600040101010101" charset="-122"/>
                <a:ea typeface="华文楷体" panose="02010600040101010101" charset="-122"/>
                <a:cs typeface="华文楷体" panose="02010600040101010101" charset="-122"/>
              </a:rPr>
              <a:t>和</a:t>
            </a:r>
            <a:r>
              <a:rPr lang="en-US" altLang="zh-CN" sz="2400" dirty="0">
                <a:latin typeface="华文楷体" panose="02010600040101010101" charset="-122"/>
                <a:ea typeface="华文楷体" panose="02010600040101010101" charset="-122"/>
                <a:cs typeface="华文楷体" panose="02010600040101010101" charset="-122"/>
              </a:rPr>
              <a:t>PPI</a:t>
            </a:r>
            <a:r>
              <a:rPr lang="zh-CN" altLang="en-US" sz="2400" dirty="0">
                <a:latin typeface="华文楷体" panose="02010600040101010101" charset="-122"/>
                <a:ea typeface="华文楷体" panose="02010600040101010101" charset="-122"/>
                <a:cs typeface="华文楷体" panose="02010600040101010101" charset="-122"/>
              </a:rPr>
              <a:t>可以更灵敏地反映我国的价格变动。</a:t>
            </a:r>
            <a:endParaRPr lang="zh-CN" altLang="en-US" sz="2400" dirty="0">
              <a:latin typeface="华文楷体" panose="02010600040101010101" charset="-122"/>
              <a:ea typeface="华文楷体" panose="02010600040101010101" charset="-122"/>
              <a:cs typeface="华文楷体" panose="02010600040101010101" charset="-122"/>
            </a:endParaRPr>
          </a:p>
          <a:p>
            <a:pPr indent="252095" algn="just" defTabSz="266700">
              <a:lnSpc>
                <a:spcPct val="150000"/>
              </a:lnSpc>
              <a:spcAft>
                <a:spcPct val="0"/>
              </a:spcAft>
            </a:pPr>
            <a:r>
              <a:rPr lang="en-US" altLang="zh-CN" sz="2400" dirty="0">
                <a:latin typeface="华文楷体" panose="02010600040101010101" charset="-122"/>
                <a:ea typeface="华文楷体" panose="02010600040101010101" charset="-122"/>
                <a:cs typeface="华文楷体" panose="02010600040101010101" charset="-122"/>
              </a:rPr>
              <a:t>   </a:t>
            </a:r>
            <a:r>
              <a:rPr lang="zh-CN" altLang="en-US" sz="2400" dirty="0">
                <a:latin typeface="华文楷体" panose="02010600040101010101" charset="-122"/>
                <a:ea typeface="华文楷体" panose="02010600040101010101" charset="-122"/>
                <a:cs typeface="华文楷体" panose="02010600040101010101" charset="-122"/>
              </a:rPr>
              <a:t>图</a:t>
            </a:r>
            <a:r>
              <a:rPr lang="en-US" altLang="zh-CN" sz="2400" dirty="0">
                <a:latin typeface="华文楷体" panose="02010600040101010101" charset="-122"/>
                <a:ea typeface="华文楷体" panose="02010600040101010101" charset="-122"/>
                <a:cs typeface="华文楷体" panose="02010600040101010101" charset="-122"/>
              </a:rPr>
              <a:t>10-2</a:t>
            </a:r>
            <a:r>
              <a:rPr lang="zh-CN" altLang="en-US" sz="2400" dirty="0">
                <a:latin typeface="华文楷体" panose="02010600040101010101" charset="-122"/>
                <a:ea typeface="华文楷体" panose="02010600040101010101" charset="-122"/>
                <a:cs typeface="华文楷体" panose="02010600040101010101" charset="-122"/>
              </a:rPr>
              <a:t>给出</a:t>
            </a:r>
            <a:r>
              <a:rPr lang="en-US" altLang="zh-CN" sz="2400" dirty="0">
                <a:latin typeface="华文楷体" panose="02010600040101010101" charset="-122"/>
                <a:ea typeface="华文楷体" panose="02010600040101010101" charset="-122"/>
                <a:cs typeface="华文楷体" panose="02010600040101010101" charset="-122"/>
              </a:rPr>
              <a:t>2014</a:t>
            </a:r>
            <a:r>
              <a:rPr lang="zh-CN" altLang="en-US" sz="2400" dirty="0">
                <a:latin typeface="华文楷体" panose="02010600040101010101" charset="-122"/>
                <a:ea typeface="华文楷体" panose="02010600040101010101" charset="-122"/>
                <a:cs typeface="华文楷体" panose="02010600040101010101" charset="-122"/>
              </a:rPr>
              <a:t>年</a:t>
            </a:r>
            <a:r>
              <a:rPr lang="en-US" altLang="zh-CN" sz="2400" dirty="0">
                <a:latin typeface="华文楷体" panose="02010600040101010101" charset="-122"/>
                <a:ea typeface="华文楷体" panose="02010600040101010101" charset="-122"/>
                <a:cs typeface="华文楷体" panose="02010600040101010101" charset="-122"/>
              </a:rPr>
              <a:t>1</a:t>
            </a:r>
            <a:r>
              <a:rPr lang="zh-CN" altLang="en-US" sz="2400" dirty="0">
                <a:latin typeface="华文楷体" panose="02010600040101010101" charset="-122"/>
                <a:ea typeface="华文楷体" panose="02010600040101010101" charset="-122"/>
                <a:cs typeface="华文楷体" panose="02010600040101010101" charset="-122"/>
              </a:rPr>
              <a:t>月以来我国月度</a:t>
            </a:r>
            <a:r>
              <a:rPr lang="en-US" altLang="zh-CN" sz="2400" dirty="0">
                <a:latin typeface="华文楷体" panose="02010600040101010101" charset="-122"/>
                <a:ea typeface="华文楷体" panose="02010600040101010101" charset="-122"/>
                <a:cs typeface="华文楷体" panose="02010600040101010101" charset="-122"/>
              </a:rPr>
              <a:t>CPI</a:t>
            </a:r>
            <a:r>
              <a:rPr lang="zh-CN" altLang="en-US" sz="2400" dirty="0">
                <a:latin typeface="华文楷体" panose="02010600040101010101" charset="-122"/>
                <a:ea typeface="华文楷体" panose="02010600040101010101" charset="-122"/>
                <a:cs typeface="华文楷体" panose="02010600040101010101" charset="-122"/>
              </a:rPr>
              <a:t>（上年同月</a:t>
            </a:r>
            <a:r>
              <a:rPr lang="en-US" altLang="zh-CN" sz="2400" dirty="0">
                <a:latin typeface="华文楷体" panose="02010600040101010101" charset="-122"/>
                <a:ea typeface="华文楷体" panose="02010600040101010101" charset="-122"/>
                <a:cs typeface="华文楷体" panose="02010600040101010101" charset="-122"/>
              </a:rPr>
              <a:t>=100</a:t>
            </a:r>
            <a:r>
              <a:rPr lang="zh-CN" altLang="en-US" sz="2400" dirty="0">
                <a:latin typeface="华文楷体" panose="02010600040101010101" charset="-122"/>
                <a:ea typeface="华文楷体" panose="02010600040101010101" charset="-122"/>
                <a:cs typeface="华文楷体" panose="02010600040101010101" charset="-122"/>
              </a:rPr>
              <a:t>）。</a:t>
            </a:r>
            <a:endParaRPr lang="zh-CN" altLang="en-US" sz="2400" dirty="0">
              <a:latin typeface="华文楷体" panose="02010600040101010101" charset="-122"/>
              <a:ea typeface="华文楷体" panose="02010600040101010101" charset="-122"/>
              <a:cs typeface="华文楷体" panose="02010600040101010101" charset="-122"/>
            </a:endParaRPr>
          </a:p>
          <a:p>
            <a:pPr indent="252095" algn="just" defTabSz="266700">
              <a:lnSpc>
                <a:spcPct val="150000"/>
              </a:lnSpc>
              <a:spcAft>
                <a:spcPct val="0"/>
              </a:spcAft>
            </a:pPr>
            <a:r>
              <a:rPr lang="en-US" altLang="zh-CN" sz="2400" dirty="0">
                <a:latin typeface="华文楷体" panose="02010600040101010101" charset="-122"/>
                <a:ea typeface="华文楷体" panose="02010600040101010101" charset="-122"/>
                <a:cs typeface="华文楷体" panose="02010600040101010101" charset="-122"/>
              </a:rPr>
              <a:t>   </a:t>
            </a:r>
            <a:r>
              <a:rPr lang="zh-CN" altLang="en-US" sz="2400" dirty="0">
                <a:latin typeface="华文楷体" panose="02010600040101010101" charset="-122"/>
                <a:ea typeface="华文楷体" panose="02010600040101010101" charset="-122"/>
                <a:cs typeface="华文楷体" panose="02010600040101010101" charset="-122"/>
              </a:rPr>
              <a:t>结果显示：近十年我国主要位于爬行通货膨胀区间；</a:t>
            </a:r>
            <a:r>
              <a:rPr lang="en-US" altLang="zh-CN" sz="2400" dirty="0">
                <a:latin typeface="华文楷体" panose="02010600040101010101" charset="-122"/>
                <a:ea typeface="华文楷体" panose="02010600040101010101" charset="-122"/>
                <a:cs typeface="华文楷体" panose="02010600040101010101" charset="-122"/>
              </a:rPr>
              <a:t>2019</a:t>
            </a:r>
            <a:r>
              <a:rPr lang="zh-CN" altLang="en-US" sz="2400" dirty="0">
                <a:latin typeface="华文楷体" panose="02010600040101010101" charset="-122"/>
                <a:ea typeface="华文楷体" panose="02010600040101010101" charset="-122"/>
                <a:cs typeface="华文楷体" panose="02010600040101010101" charset="-122"/>
              </a:rPr>
              <a:t>年四季度至</a:t>
            </a:r>
            <a:r>
              <a:rPr lang="en-US" altLang="zh-CN" sz="2400" dirty="0">
                <a:latin typeface="华文楷体" panose="02010600040101010101" charset="-122"/>
                <a:ea typeface="华文楷体" panose="02010600040101010101" charset="-122"/>
                <a:cs typeface="华文楷体" panose="02010600040101010101" charset="-122"/>
              </a:rPr>
              <a:t>2020</a:t>
            </a:r>
            <a:r>
              <a:rPr lang="zh-CN" altLang="en-US" sz="2400" dirty="0">
                <a:latin typeface="华文楷体" panose="02010600040101010101" charset="-122"/>
                <a:ea typeface="华文楷体" panose="02010600040101010101" charset="-122"/>
                <a:cs typeface="华文楷体" panose="02010600040101010101" charset="-122"/>
              </a:rPr>
              <a:t>年一季度出现温和通货膨胀；</a:t>
            </a:r>
            <a:r>
              <a:rPr lang="en-US" altLang="zh-CN" sz="2400" dirty="0">
                <a:latin typeface="华文楷体" panose="02010600040101010101" charset="-122"/>
                <a:ea typeface="华文楷体" panose="02010600040101010101" charset="-122"/>
                <a:cs typeface="华文楷体" panose="02010600040101010101" charset="-122"/>
              </a:rPr>
              <a:t>2020</a:t>
            </a:r>
            <a:r>
              <a:rPr lang="zh-CN" altLang="en-US" sz="2400" dirty="0">
                <a:latin typeface="华文楷体" panose="02010600040101010101" charset="-122"/>
                <a:ea typeface="华文楷体" panose="02010600040101010101" charset="-122"/>
                <a:cs typeface="华文楷体" panose="02010600040101010101" charset="-122"/>
              </a:rPr>
              <a:t>年四季度到</a:t>
            </a:r>
            <a:r>
              <a:rPr lang="en-US" altLang="zh-CN" sz="2400" dirty="0">
                <a:latin typeface="华文楷体" panose="02010600040101010101" charset="-122"/>
                <a:ea typeface="华文楷体" panose="02010600040101010101" charset="-122"/>
                <a:cs typeface="华文楷体" panose="02010600040101010101" charset="-122"/>
              </a:rPr>
              <a:t>2021</a:t>
            </a:r>
            <a:r>
              <a:rPr lang="zh-CN" altLang="en-US" sz="2400" dirty="0">
                <a:latin typeface="华文楷体" panose="02010600040101010101" charset="-122"/>
                <a:ea typeface="华文楷体" panose="02010600040101010101" charset="-122"/>
                <a:cs typeface="华文楷体" panose="02010600040101010101" charset="-122"/>
              </a:rPr>
              <a:t>年一季度曾短暂接近通货紧缩区间，但很快回到爬行通货膨胀区间；</a:t>
            </a:r>
            <a:r>
              <a:rPr lang="en-US" altLang="zh-CN" sz="2400" dirty="0">
                <a:latin typeface="华文楷体" panose="02010600040101010101" charset="-122"/>
                <a:ea typeface="华文楷体" panose="02010600040101010101" charset="-122"/>
                <a:cs typeface="华文楷体" panose="02010600040101010101" charset="-122"/>
              </a:rPr>
              <a:t>2023</a:t>
            </a:r>
            <a:r>
              <a:rPr lang="zh-CN" altLang="en-US" sz="2400" dirty="0">
                <a:latin typeface="华文楷体" panose="02010600040101010101" charset="-122"/>
                <a:ea typeface="华文楷体" panose="02010600040101010101" charset="-122"/>
                <a:cs typeface="华文楷体" panose="02010600040101010101" charset="-122"/>
              </a:rPr>
              <a:t>年</a:t>
            </a:r>
            <a:r>
              <a:rPr lang="en-US" altLang="zh-CN" sz="2400" dirty="0">
                <a:latin typeface="华文楷体" panose="02010600040101010101" charset="-122"/>
                <a:ea typeface="华文楷体" panose="02010600040101010101" charset="-122"/>
                <a:cs typeface="华文楷体" panose="02010600040101010101" charset="-122"/>
              </a:rPr>
              <a:t>3</a:t>
            </a:r>
            <a:r>
              <a:rPr lang="zh-CN" altLang="en-US" sz="2400" dirty="0">
                <a:latin typeface="华文楷体" panose="02010600040101010101" charset="-122"/>
                <a:ea typeface="华文楷体" panose="02010600040101010101" charset="-122"/>
                <a:cs typeface="华文楷体" panose="02010600040101010101" charset="-122"/>
              </a:rPr>
              <a:t>月后再次进入通货紧缩区间，对此倾向应予足够关注。</a:t>
            </a:r>
            <a:endParaRPr lang="zh-CN" altLang="en-US" sz="2400" dirty="0">
              <a:latin typeface="华文楷体" panose="02010600040101010101" charset="-122"/>
              <a:ea typeface="华文楷体" panose="02010600040101010101" charset="-122"/>
              <a:cs typeface="华文楷体" panose="02010600040101010101" charset="-122"/>
            </a:endParaRPr>
          </a:p>
        </p:txBody>
      </p:sp>
      <p:sp>
        <p:nvSpPr>
          <p:cNvPr id="13315" name="Rectangle 5"/>
          <p:cNvSpPr>
            <a:spLocks noChangeArrowheads="1"/>
          </p:cNvSpPr>
          <p:nvPr/>
        </p:nvSpPr>
        <p:spPr bwMode="auto">
          <a:xfrm>
            <a:off x="1092096" y="1456690"/>
            <a:ext cx="10142220" cy="4787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endParaRPr lang="zh-CN" altLang="en-US" sz="2000" dirty="0">
              <a:latin typeface="华文楷体" panose="02010600040101010101" charset="-122"/>
              <a:ea typeface="华文楷体" panose="02010600040101010101" charset="-122"/>
              <a:cs typeface="华文楷体" panose="02010600040101010101" charset="-122"/>
            </a:endParaRPr>
          </a:p>
          <a:p>
            <a:pPr eaLnBrk="1" hangingPunct="1">
              <a:lnSpc>
                <a:spcPct val="150000"/>
              </a:lnSpc>
            </a:pPr>
            <a:endParaRPr lang="zh-CN" altLang="en-US" sz="2000" dirty="0">
              <a:latin typeface="华文楷体" panose="02010600040101010101" charset="-122"/>
              <a:ea typeface="华文楷体" panose="02010600040101010101" charset="-122"/>
              <a:cs typeface="华文楷体" panose="02010600040101010101" charset="-122"/>
            </a:endParaRPr>
          </a:p>
        </p:txBody>
      </p:sp>
      <p:sp>
        <p:nvSpPr>
          <p:cNvPr id="8" name="灯片编号占位符 6"/>
          <p:cNvSpPr txBox="1"/>
          <p:nvPr/>
        </p:nvSpPr>
        <p:spPr>
          <a:xfrm>
            <a:off x="10888524" y="6619009"/>
            <a:ext cx="932884" cy="311727"/>
          </a:xfrm>
          <a:prstGeom prst="rect">
            <a:avLst/>
          </a:prstGeom>
        </p:spPr>
        <p:txBody>
          <a:bodyPr vert="horz" lIns="91440" tIns="45720" rIns="91440" bIns="45720" rtlCol="0" anchor="ctr"/>
          <a:lstStyle>
            <a:defPPr>
              <a:defRPr lang="zh-CN"/>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A0DB2DC-4C9A-4742-B13C-FB6460FD3503}" type="slidenum">
              <a:rPr lang="zh-CN" altLang="en-US" sz="2000" smtClean="0">
                <a:solidFill>
                  <a:schemeClr val="tx1"/>
                </a:solidFill>
              </a:rPr>
            </a:fld>
            <a:endParaRPr lang="zh-CN" altLang="en-US" sz="2000" dirty="0">
              <a:solidFill>
                <a:schemeClr val="tx1"/>
              </a:solidFill>
            </a:endParaRPr>
          </a:p>
        </p:txBody>
      </p:sp>
      <p:sp>
        <p:nvSpPr>
          <p:cNvPr id="9" name="Rectangle 4" descr="浅色上对角线"/>
          <p:cNvSpPr>
            <a:spLocks noChangeArrowheads="1"/>
          </p:cNvSpPr>
          <p:nvPr/>
        </p:nvSpPr>
        <p:spPr bwMode="auto">
          <a:xfrm>
            <a:off x="861591" y="107576"/>
            <a:ext cx="5234409"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一、中国价格变动</a:t>
            </a: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统计描述</a:t>
            </a:r>
            <a:endPar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endParaRPr>
          </a:p>
        </p:txBody>
      </p:sp>
      <p:pic>
        <p:nvPicPr>
          <p:cNvPr id="2" name="图表 1"/>
          <p:cNvPicPr>
            <a:picLocks noChangeAspect="1"/>
          </p:cNvPicPr>
          <p:nvPr/>
        </p:nvPicPr>
        <p:blipFill>
          <a:blip r:embed="rId1"/>
          <a:stretch>
            <a:fillRect/>
          </a:stretch>
        </p:blipFill>
        <p:spPr>
          <a:xfrm>
            <a:off x="7598410" y="1336675"/>
            <a:ext cx="4354195" cy="3007360"/>
          </a:xfrm>
          <a:prstGeom prst="rect">
            <a:avLst/>
          </a:prstGeom>
          <a:noFill/>
          <a:ln w="9525">
            <a:noFill/>
          </a:ln>
        </p:spPr>
      </p:pic>
      <p:sp>
        <p:nvSpPr>
          <p:cNvPr id="4" name="文本框 3"/>
          <p:cNvSpPr txBox="1"/>
          <p:nvPr/>
        </p:nvSpPr>
        <p:spPr>
          <a:xfrm>
            <a:off x="7112000" y="4717733"/>
            <a:ext cx="5080000" cy="337185"/>
          </a:xfrm>
          <a:prstGeom prst="rect">
            <a:avLst/>
          </a:prstGeom>
        </p:spPr>
        <p:txBody>
          <a:bodyPr>
            <a:spAutoFit/>
          </a:bodyPr>
          <a:p>
            <a:pPr marL="0" indent="0" algn="ctr" defTabSz="266700">
              <a:spcBef>
                <a:spcPct val="0"/>
              </a:spcBef>
              <a:spcAft>
                <a:spcPts val="700"/>
              </a:spcAft>
            </a:pPr>
            <a:r>
              <a:rPr lang="zh-CN" altLang="en-US" sz="1600" b="1">
                <a:latin typeface="宋体" panose="02010600030101010101" pitchFamily="2" charset="-122"/>
                <a:ea typeface="宋体" panose="02010600030101010101" pitchFamily="2" charset="-122"/>
              </a:rPr>
              <a:t>图</a:t>
            </a:r>
            <a:r>
              <a:rPr lang="en-US" altLang="zh-CN" sz="1600" b="1">
                <a:latin typeface="Times New Roman" panose="02020603050405020304"/>
                <a:ea typeface="Times New Roman" panose="02020603050405020304"/>
              </a:rPr>
              <a:t>10-2  </a:t>
            </a:r>
            <a:r>
              <a:rPr lang="zh-CN" altLang="en-US" sz="1600" b="1">
                <a:latin typeface="宋体" panose="02010600030101010101" pitchFamily="2" charset="-122"/>
                <a:ea typeface="宋体" panose="02010600030101010101" pitchFamily="2" charset="-122"/>
              </a:rPr>
              <a:t>中国</a:t>
            </a:r>
            <a:r>
              <a:rPr lang="en-US" altLang="zh-CN" sz="1600" b="1">
                <a:latin typeface="Times New Roman" panose="02020603050405020304"/>
                <a:ea typeface="Times New Roman" panose="02020603050405020304"/>
              </a:rPr>
              <a:t>CPI</a:t>
            </a:r>
            <a:r>
              <a:rPr lang="zh-CN" altLang="en-US" sz="1600" b="1">
                <a:latin typeface="宋体" panose="02010600030101010101" pitchFamily="2" charset="-122"/>
                <a:ea typeface="宋体" panose="02010600030101010101" pitchFamily="2" charset="-122"/>
              </a:rPr>
              <a:t>变动短期分析：</a:t>
            </a:r>
            <a:r>
              <a:rPr lang="en-US" altLang="zh-CN" sz="1600" b="1">
                <a:latin typeface="Times New Roman" panose="02020603050405020304"/>
                <a:ea typeface="Times New Roman" panose="02020603050405020304"/>
              </a:rPr>
              <a:t>2014.1-2024.8</a:t>
            </a:r>
            <a:endParaRPr lang="en-US" altLang="zh-CN" sz="1600" b="1">
              <a:latin typeface="Times New Roman" panose="02020603050405020304"/>
              <a:ea typeface="Times New Roman" panose="02020603050405020304"/>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本框 5"/>
          <p:cNvSpPr txBox="1"/>
          <p:nvPr/>
        </p:nvSpPr>
        <p:spPr>
          <a:xfrm>
            <a:off x="493395" y="892175"/>
            <a:ext cx="6699885" cy="5377180"/>
          </a:xfrm>
          <a:prstGeom prst="rect">
            <a:avLst/>
          </a:prstGeom>
        </p:spPr>
        <p:txBody>
          <a:bodyPr wrap="square">
            <a:noAutofit/>
          </a:bodyPr>
          <a:lstStyle/>
          <a:p>
            <a:pPr indent="252095" algn="just" defTabSz="266700">
              <a:lnSpc>
                <a:spcPct val="150000"/>
              </a:lnSpc>
              <a:spcAft>
                <a:spcPct val="0"/>
              </a:spcAft>
            </a:pPr>
            <a:r>
              <a:rPr lang="zh-CN" altLang="en-US" sz="2800" b="1" dirty="0">
                <a:solidFill>
                  <a:schemeClr val="accent2"/>
                </a:solidFill>
                <a:latin typeface="华文楷体" panose="02010600040101010101" charset="-122"/>
                <a:ea typeface="华文楷体" panose="02010600040101010101" charset="-122"/>
                <a:cs typeface="华文楷体" panose="02010600040101010101" charset="-122"/>
              </a:rPr>
              <a:t>（二）短期变化分析</a:t>
            </a:r>
            <a:endParaRPr lang="zh-CN" altLang="en-US" sz="2800" b="1" dirty="0">
              <a:solidFill>
                <a:schemeClr val="accent2"/>
              </a:solidFill>
              <a:latin typeface="华文楷体" panose="02010600040101010101" charset="-122"/>
              <a:ea typeface="华文楷体" panose="02010600040101010101" charset="-122"/>
              <a:cs typeface="华文楷体" panose="02010600040101010101" charset="-122"/>
            </a:endParaRPr>
          </a:p>
          <a:p>
            <a:pPr indent="252095" algn="just" defTabSz="266700">
              <a:lnSpc>
                <a:spcPct val="150000"/>
              </a:lnSpc>
              <a:spcAft>
                <a:spcPct val="0"/>
              </a:spcAft>
            </a:pPr>
            <a:r>
              <a:rPr lang="en-US" altLang="zh-CN" sz="2400" dirty="0">
                <a:latin typeface="华文楷体" panose="02010600040101010101" charset="-122"/>
                <a:ea typeface="华文楷体" panose="02010600040101010101" charset="-122"/>
                <a:cs typeface="华文楷体" panose="02010600040101010101" charset="-122"/>
              </a:rPr>
              <a:t>    </a:t>
            </a:r>
            <a:r>
              <a:rPr lang="zh-CN" altLang="en-US" sz="2400" dirty="0">
                <a:latin typeface="华文楷体" panose="02010600040101010101" charset="-122"/>
                <a:ea typeface="华文楷体" panose="02010600040101010101" charset="-122"/>
                <a:cs typeface="华文楷体" panose="02010600040101010101" charset="-122"/>
              </a:rPr>
              <a:t>图</a:t>
            </a:r>
            <a:r>
              <a:rPr lang="en-US" altLang="zh-CN" sz="2400" dirty="0">
                <a:latin typeface="华文楷体" panose="02010600040101010101" charset="-122"/>
                <a:ea typeface="华文楷体" panose="02010600040101010101" charset="-122"/>
                <a:cs typeface="华文楷体" panose="02010600040101010101" charset="-122"/>
              </a:rPr>
              <a:t>10-3</a:t>
            </a:r>
            <a:r>
              <a:rPr lang="zh-CN" altLang="en-US" sz="2400" dirty="0">
                <a:latin typeface="华文楷体" panose="02010600040101010101" charset="-122"/>
                <a:ea typeface="华文楷体" panose="02010600040101010101" charset="-122"/>
                <a:cs typeface="华文楷体" panose="02010600040101010101" charset="-122"/>
              </a:rPr>
              <a:t>给出</a:t>
            </a:r>
            <a:r>
              <a:rPr lang="en-US" altLang="zh-CN" sz="2400" dirty="0">
                <a:latin typeface="华文楷体" panose="02010600040101010101" charset="-122"/>
                <a:ea typeface="华文楷体" panose="02010600040101010101" charset="-122"/>
                <a:cs typeface="华文楷体" panose="02010600040101010101" charset="-122"/>
              </a:rPr>
              <a:t>2014</a:t>
            </a:r>
            <a:r>
              <a:rPr lang="zh-CN" altLang="en-US" sz="2400" dirty="0">
                <a:latin typeface="华文楷体" panose="02010600040101010101" charset="-122"/>
                <a:ea typeface="华文楷体" panose="02010600040101010101" charset="-122"/>
                <a:cs typeface="华文楷体" panose="02010600040101010101" charset="-122"/>
              </a:rPr>
              <a:t>年</a:t>
            </a:r>
            <a:r>
              <a:rPr lang="en-US" altLang="zh-CN" sz="2400" dirty="0">
                <a:latin typeface="华文楷体" panose="02010600040101010101" charset="-122"/>
                <a:ea typeface="华文楷体" panose="02010600040101010101" charset="-122"/>
                <a:cs typeface="华文楷体" panose="02010600040101010101" charset="-122"/>
              </a:rPr>
              <a:t>1</a:t>
            </a:r>
            <a:r>
              <a:rPr lang="zh-CN" altLang="en-US" sz="2400" dirty="0">
                <a:latin typeface="华文楷体" panose="02010600040101010101" charset="-122"/>
                <a:ea typeface="华文楷体" panose="02010600040101010101" charset="-122"/>
                <a:cs typeface="华文楷体" panose="02010600040101010101" charset="-122"/>
              </a:rPr>
              <a:t>月以来我国工业生产者出厂价格指数（上年同月</a:t>
            </a:r>
            <a:r>
              <a:rPr lang="en-US" altLang="zh-CN" sz="2400" dirty="0">
                <a:latin typeface="华文楷体" panose="02010600040101010101" charset="-122"/>
                <a:ea typeface="华文楷体" panose="02010600040101010101" charset="-122"/>
                <a:cs typeface="华文楷体" panose="02010600040101010101" charset="-122"/>
              </a:rPr>
              <a:t>=100</a:t>
            </a:r>
            <a:r>
              <a:rPr lang="zh-CN" altLang="en-US" sz="2400" dirty="0">
                <a:latin typeface="华文楷体" panose="02010600040101010101" charset="-122"/>
                <a:ea typeface="华文楷体" panose="02010600040101010101" charset="-122"/>
                <a:cs typeface="华文楷体" panose="02010600040101010101" charset="-122"/>
              </a:rPr>
              <a:t>）。</a:t>
            </a:r>
            <a:endParaRPr lang="zh-CN" altLang="en-US" sz="2400" dirty="0">
              <a:latin typeface="华文楷体" panose="02010600040101010101" charset="-122"/>
              <a:ea typeface="华文楷体" panose="02010600040101010101" charset="-122"/>
              <a:cs typeface="华文楷体" panose="02010600040101010101" charset="-122"/>
            </a:endParaRPr>
          </a:p>
          <a:p>
            <a:pPr indent="252095" algn="just" defTabSz="266700">
              <a:lnSpc>
                <a:spcPct val="150000"/>
              </a:lnSpc>
              <a:spcAft>
                <a:spcPct val="0"/>
              </a:spcAft>
            </a:pPr>
            <a:r>
              <a:rPr lang="en-US" altLang="zh-CN" sz="2400" dirty="0">
                <a:latin typeface="华文楷体" panose="02010600040101010101" charset="-122"/>
                <a:ea typeface="华文楷体" panose="02010600040101010101" charset="-122"/>
                <a:cs typeface="华文楷体" panose="02010600040101010101" charset="-122"/>
              </a:rPr>
              <a:t>   </a:t>
            </a:r>
            <a:r>
              <a:rPr lang="zh-CN" altLang="en-US" sz="2400" dirty="0">
                <a:latin typeface="华文楷体" panose="02010600040101010101" charset="-122"/>
                <a:ea typeface="华文楷体" panose="02010600040101010101" charset="-122"/>
                <a:cs typeface="华文楷体" panose="02010600040101010101" charset="-122"/>
              </a:rPr>
              <a:t>整体而言，</a:t>
            </a:r>
            <a:r>
              <a:rPr lang="en-US" altLang="zh-CN" sz="2400" dirty="0">
                <a:latin typeface="华文楷体" panose="02010600040101010101" charset="-122"/>
                <a:ea typeface="华文楷体" panose="02010600040101010101" charset="-122"/>
                <a:cs typeface="华文楷体" panose="02010600040101010101" charset="-122"/>
              </a:rPr>
              <a:t>PPI</a:t>
            </a:r>
            <a:r>
              <a:rPr lang="zh-CN" altLang="en-US" sz="2400" dirty="0">
                <a:latin typeface="华文楷体" panose="02010600040101010101" charset="-122"/>
                <a:ea typeface="华文楷体" panose="02010600040101010101" charset="-122"/>
                <a:cs typeface="华文楷体" panose="02010600040101010101" charset="-122"/>
              </a:rPr>
              <a:t>通常是</a:t>
            </a:r>
            <a:r>
              <a:rPr lang="en-US" altLang="zh-CN" sz="2400" dirty="0">
                <a:latin typeface="华文楷体" panose="02010600040101010101" charset="-122"/>
                <a:ea typeface="华文楷体" panose="02010600040101010101" charset="-122"/>
                <a:cs typeface="华文楷体" panose="02010600040101010101" charset="-122"/>
              </a:rPr>
              <a:t>CPI</a:t>
            </a:r>
            <a:r>
              <a:rPr lang="zh-CN" altLang="en-US" sz="2400" dirty="0">
                <a:latin typeface="华文楷体" panose="02010600040101010101" charset="-122"/>
                <a:ea typeface="华文楷体" panose="02010600040101010101" charset="-122"/>
                <a:cs typeface="华文楷体" panose="02010600040101010101" charset="-122"/>
              </a:rPr>
              <a:t>的先行指标，随着生产价格变动向消费品价格的传导，会给整体价格转向通货紧缩带来压力。基于此</a:t>
            </a:r>
            <a:r>
              <a:rPr lang="en-US" altLang="zh-CN" sz="2400" dirty="0">
                <a:latin typeface="华文楷体" panose="02010600040101010101" charset="-122"/>
                <a:ea typeface="华文楷体" panose="02010600040101010101" charset="-122"/>
                <a:cs typeface="华文楷体" panose="02010600040101010101" charset="-122"/>
              </a:rPr>
              <a:t>PPI</a:t>
            </a:r>
            <a:r>
              <a:rPr lang="zh-CN" altLang="en-US" sz="2400" dirty="0">
                <a:latin typeface="华文楷体" panose="02010600040101010101" charset="-122"/>
                <a:ea typeface="华文楷体" panose="02010600040101010101" charset="-122"/>
                <a:cs typeface="华文楷体" panose="02010600040101010101" charset="-122"/>
              </a:rPr>
              <a:t>的价格变动幅度明显高于</a:t>
            </a:r>
            <a:r>
              <a:rPr lang="en-US" altLang="zh-CN" sz="2400" dirty="0">
                <a:latin typeface="华文楷体" panose="02010600040101010101" charset="-122"/>
                <a:ea typeface="华文楷体" panose="02010600040101010101" charset="-122"/>
                <a:cs typeface="华文楷体" panose="02010600040101010101" charset="-122"/>
              </a:rPr>
              <a:t>CPI</a:t>
            </a:r>
            <a:r>
              <a:rPr lang="zh-CN" altLang="en-US" sz="2400" dirty="0">
                <a:latin typeface="华文楷体" panose="02010600040101010101" charset="-122"/>
                <a:ea typeface="华文楷体" panose="02010600040101010101" charset="-122"/>
                <a:cs typeface="华文楷体" panose="02010600040101010101" charset="-122"/>
              </a:rPr>
              <a:t>，且变动趋势的转折更为明显且持续期较长。</a:t>
            </a:r>
            <a:endParaRPr lang="zh-CN" altLang="en-US" sz="2400" dirty="0">
              <a:latin typeface="华文楷体" panose="02010600040101010101" charset="-122"/>
              <a:ea typeface="华文楷体" panose="02010600040101010101" charset="-122"/>
              <a:cs typeface="华文楷体" panose="02010600040101010101" charset="-122"/>
            </a:endParaRPr>
          </a:p>
          <a:p>
            <a:pPr indent="252095" algn="just" defTabSz="266700">
              <a:lnSpc>
                <a:spcPct val="150000"/>
              </a:lnSpc>
              <a:spcAft>
                <a:spcPct val="0"/>
              </a:spcAft>
            </a:pPr>
            <a:endParaRPr lang="zh-CN" altLang="en-US" sz="2400" dirty="0">
              <a:latin typeface="华文楷体" panose="02010600040101010101" charset="-122"/>
              <a:ea typeface="华文楷体" panose="02010600040101010101" charset="-122"/>
              <a:cs typeface="华文楷体" panose="02010600040101010101" charset="-122"/>
            </a:endParaRPr>
          </a:p>
        </p:txBody>
      </p:sp>
      <p:sp>
        <p:nvSpPr>
          <p:cNvPr id="8" name="灯片编号占位符 6"/>
          <p:cNvSpPr txBox="1"/>
          <p:nvPr/>
        </p:nvSpPr>
        <p:spPr>
          <a:xfrm>
            <a:off x="10888524" y="6619009"/>
            <a:ext cx="932884" cy="311727"/>
          </a:xfrm>
          <a:prstGeom prst="rect">
            <a:avLst/>
          </a:prstGeom>
        </p:spPr>
        <p:txBody>
          <a:bodyPr vert="horz" lIns="91440" tIns="45720" rIns="91440" bIns="45720" rtlCol="0" anchor="ctr"/>
          <a:lstStyle>
            <a:defPPr>
              <a:defRPr lang="zh-CN"/>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A0DB2DC-4C9A-4742-B13C-FB6460FD3503}" type="slidenum">
              <a:rPr lang="zh-CN" altLang="en-US" sz="2000" smtClean="0">
                <a:solidFill>
                  <a:schemeClr val="tx1"/>
                </a:solidFill>
              </a:rPr>
            </a:fld>
            <a:endParaRPr lang="zh-CN" altLang="en-US" sz="2000" dirty="0">
              <a:solidFill>
                <a:schemeClr val="tx1"/>
              </a:solidFill>
            </a:endParaRPr>
          </a:p>
        </p:txBody>
      </p:sp>
      <p:sp>
        <p:nvSpPr>
          <p:cNvPr id="9" name="Rectangle 4" descr="浅色上对角线"/>
          <p:cNvSpPr>
            <a:spLocks noChangeArrowheads="1"/>
          </p:cNvSpPr>
          <p:nvPr/>
        </p:nvSpPr>
        <p:spPr bwMode="auto">
          <a:xfrm>
            <a:off x="861591" y="107576"/>
            <a:ext cx="5234409"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一、中国价格变动</a:t>
            </a: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统计描述</a:t>
            </a:r>
            <a:endPar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endParaRPr>
          </a:p>
        </p:txBody>
      </p:sp>
      <p:pic>
        <p:nvPicPr>
          <p:cNvPr id="2" name="图表 1"/>
          <p:cNvPicPr>
            <a:picLocks noChangeAspect="1"/>
          </p:cNvPicPr>
          <p:nvPr/>
        </p:nvPicPr>
        <p:blipFill>
          <a:blip r:embed="rId1"/>
          <a:stretch>
            <a:fillRect/>
          </a:stretch>
        </p:blipFill>
        <p:spPr>
          <a:xfrm>
            <a:off x="7564120" y="1494155"/>
            <a:ext cx="4481830" cy="2753360"/>
          </a:xfrm>
          <a:prstGeom prst="rect">
            <a:avLst/>
          </a:prstGeom>
          <a:noFill/>
          <a:ln w="9525">
            <a:noFill/>
          </a:ln>
        </p:spPr>
      </p:pic>
      <p:sp>
        <p:nvSpPr>
          <p:cNvPr id="3" name="文本框 2"/>
          <p:cNvSpPr txBox="1"/>
          <p:nvPr/>
        </p:nvSpPr>
        <p:spPr>
          <a:xfrm>
            <a:off x="7243445" y="4426585"/>
            <a:ext cx="4700270" cy="327660"/>
          </a:xfrm>
          <a:prstGeom prst="rect">
            <a:avLst/>
          </a:prstGeom>
        </p:spPr>
        <p:txBody>
          <a:bodyPr>
            <a:noAutofit/>
          </a:bodyPr>
          <a:p>
            <a:pPr marL="0" indent="0" algn="ctr" defTabSz="266700">
              <a:spcBef>
                <a:spcPct val="0"/>
              </a:spcBef>
              <a:spcAft>
                <a:spcPts val="700"/>
              </a:spcAft>
            </a:pPr>
            <a:r>
              <a:rPr lang="zh-CN" altLang="en-US" sz="1600" b="1">
                <a:latin typeface="宋体" panose="02010600030101010101" pitchFamily="2" charset="-122"/>
                <a:ea typeface="宋体" panose="02010600030101010101" pitchFamily="2" charset="-122"/>
              </a:rPr>
              <a:t>图</a:t>
            </a:r>
            <a:r>
              <a:rPr lang="en-US" altLang="zh-CN" sz="1600" b="1">
                <a:latin typeface="Times New Roman" panose="02020603050405020304"/>
                <a:ea typeface="Times New Roman" panose="02020603050405020304"/>
              </a:rPr>
              <a:t>10-3  </a:t>
            </a:r>
            <a:r>
              <a:rPr lang="zh-CN" altLang="en-US" sz="1600" b="1">
                <a:latin typeface="宋体" panose="02010600030101010101" pitchFamily="2" charset="-122"/>
                <a:ea typeface="宋体" panose="02010600030101010101" pitchFamily="2" charset="-122"/>
              </a:rPr>
              <a:t>中国</a:t>
            </a:r>
            <a:r>
              <a:rPr lang="en-US" altLang="zh-CN" sz="1600" b="1">
                <a:latin typeface="Times New Roman" panose="02020603050405020304"/>
                <a:ea typeface="Times New Roman" panose="02020603050405020304"/>
              </a:rPr>
              <a:t>PPI</a:t>
            </a:r>
            <a:r>
              <a:rPr lang="zh-CN" altLang="en-US" sz="1600" b="1">
                <a:latin typeface="宋体" panose="02010600030101010101" pitchFamily="2" charset="-122"/>
                <a:ea typeface="宋体" panose="02010600030101010101" pitchFamily="2" charset="-122"/>
              </a:rPr>
              <a:t>变动短期分析：</a:t>
            </a:r>
            <a:r>
              <a:rPr lang="en-US" altLang="zh-CN" sz="1600" b="1">
                <a:latin typeface="Times New Roman" panose="02020603050405020304"/>
                <a:ea typeface="Times New Roman" panose="02020603050405020304"/>
              </a:rPr>
              <a:t>2014.1-2024.8</a:t>
            </a:r>
            <a:endParaRPr lang="en-US" altLang="zh-CN" sz="1600" b="1">
              <a:latin typeface="Times New Roman" panose="02020603050405020304"/>
              <a:ea typeface="Times New Roman" panose="02020603050405020304"/>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Box 4"/>
          <p:cNvSpPr txBox="1">
            <a:spLocks noChangeArrowheads="1"/>
          </p:cNvSpPr>
          <p:nvPr/>
        </p:nvSpPr>
        <p:spPr bwMode="auto">
          <a:xfrm>
            <a:off x="559435" y="856615"/>
            <a:ext cx="6436360" cy="5557520"/>
          </a:xfrm>
          <a:prstGeom prst="rect">
            <a:avLst/>
          </a:prstGeom>
          <a:solidFill>
            <a:schemeClr val="bg1"/>
          </a:solidFill>
          <a:ln w="9525">
            <a:noFill/>
            <a:miter lim="800000"/>
          </a:ln>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fontAlgn="auto" hangingPunct="1">
              <a:lnSpc>
                <a:spcPct val="150000"/>
              </a:lnSpc>
              <a:spcBef>
                <a:spcPct val="50000"/>
              </a:spcBef>
            </a:pPr>
            <a:r>
              <a:rPr lang="en-US" altLang="zh-CN" sz="2200" dirty="0">
                <a:latin typeface="+mn-ea"/>
                <a:ea typeface="+mn-ea"/>
                <a:cs typeface="Meiryo UI" panose="020B0604030504040204" pitchFamily="34" charset="-128"/>
              </a:rPr>
              <a:t>  </a:t>
            </a:r>
            <a:r>
              <a:rPr lang="zh-CN" altLang="en-US" sz="2800" b="1" dirty="0">
                <a:solidFill>
                  <a:schemeClr val="accent2"/>
                </a:solidFill>
                <a:latin typeface="华文楷体" panose="02010600040101010101" charset="-122"/>
                <a:ea typeface="华文楷体" panose="02010600040101010101" charset="-122"/>
                <a:cs typeface="华文楷体" panose="02010600040101010101" charset="-122"/>
              </a:rPr>
              <a:t>（一）货币供应量变动</a:t>
            </a:r>
            <a:endParaRPr lang="zh-CN" altLang="en-US" sz="2200" b="1" dirty="0">
              <a:solidFill>
                <a:schemeClr val="accent2"/>
              </a:solidFill>
              <a:latin typeface="华文楷体" panose="02010600040101010101" charset="-122"/>
              <a:ea typeface="华文楷体" panose="02010600040101010101" charset="-122"/>
              <a:cs typeface="华文楷体" panose="02010600040101010101" charset="-122"/>
            </a:endParaRPr>
          </a:p>
          <a:p>
            <a:pPr indent="558800" eaLnBrk="1" fontAlgn="auto" hangingPunct="1">
              <a:lnSpc>
                <a:spcPct val="150000"/>
              </a:lnSpc>
              <a:spcBef>
                <a:spcPts val="0"/>
              </a:spcBef>
              <a:extLst>
                <a:ext uri="{35155182-B16C-46BC-9424-99874614C6A1}">
                  <wpsdc:indentchars xmlns:wpsdc="http://www.wps.cn/officeDocument/2017/drawingmlCustomData" val="200" checksum="1956455923"/>
                </a:ext>
              </a:extLst>
            </a:pPr>
            <a:r>
              <a:rPr lang="zh-CN" altLang="en-US" sz="2200" dirty="0">
                <a:latin typeface="Times New Roman" panose="02020603050405020304" pitchFamily="18" charset="0"/>
                <a:ea typeface="华文楷体" panose="02010600040101010101" charset="-122"/>
                <a:cs typeface="Times New Roman" panose="02020603050405020304" pitchFamily="18" charset="0"/>
              </a:rPr>
              <a:t>通货膨胀本质上是货币现象，货币供应量变动是首要影响因素。一方面，货币供应量增大，通常会促成物价上涨。另一方面，央行通常也通过调节货币供应量，实现调控物价的政策目标。</a:t>
            </a:r>
            <a:endParaRPr lang="zh-CN" altLang="en-US" sz="2200" dirty="0">
              <a:latin typeface="Times New Roman" panose="02020603050405020304" pitchFamily="18" charset="0"/>
              <a:ea typeface="华文楷体" panose="02010600040101010101" charset="-122"/>
              <a:cs typeface="Times New Roman" panose="02020603050405020304" pitchFamily="18" charset="0"/>
            </a:endParaRPr>
          </a:p>
          <a:p>
            <a:pPr indent="558800" eaLnBrk="1" fontAlgn="auto" hangingPunct="1">
              <a:lnSpc>
                <a:spcPct val="150000"/>
              </a:lnSpc>
              <a:spcBef>
                <a:spcPts val="0"/>
              </a:spcBef>
              <a:extLst>
                <a:ext uri="{35155182-B16C-46BC-9424-99874614C6A1}">
                  <wpsdc:indentchars xmlns:wpsdc="http://www.wps.cn/officeDocument/2017/drawingmlCustomData" val="200" checksum="1956455923"/>
                </a:ext>
              </a:extLst>
            </a:pPr>
            <a:r>
              <a:rPr lang="zh-CN" altLang="en-US" sz="2200" dirty="0">
                <a:latin typeface="Times New Roman" panose="02020603050405020304" pitchFamily="18" charset="0"/>
                <a:ea typeface="华文楷体" panose="02010600040101010101" charset="-122"/>
                <a:cs typeface="Times New Roman" panose="02020603050405020304" pitchFamily="18" charset="0"/>
              </a:rPr>
              <a:t>图</a:t>
            </a:r>
            <a:r>
              <a:rPr lang="en-US" altLang="zh-CN" sz="2200" dirty="0">
                <a:latin typeface="Times New Roman" panose="02020603050405020304" pitchFamily="18" charset="0"/>
                <a:ea typeface="华文楷体" panose="02010600040101010101" charset="-122"/>
                <a:cs typeface="Times New Roman" panose="02020603050405020304" pitchFamily="18" charset="0"/>
              </a:rPr>
              <a:t>10-4</a:t>
            </a:r>
            <a:r>
              <a:rPr lang="zh-CN" altLang="en-US" sz="2200" dirty="0">
                <a:latin typeface="Times New Roman" panose="02020603050405020304" pitchFamily="18" charset="0"/>
                <a:ea typeface="华文楷体" panose="02010600040101010101" charset="-122"/>
                <a:cs typeface="Times New Roman" panose="02020603050405020304" pitchFamily="18" charset="0"/>
              </a:rPr>
              <a:t>显示，</a:t>
            </a:r>
            <a:r>
              <a:rPr lang="en-US" altLang="zh-CN" sz="2200" dirty="0">
                <a:latin typeface="Times New Roman" panose="02020603050405020304" pitchFamily="18" charset="0"/>
                <a:ea typeface="华文楷体" panose="02010600040101010101" charset="-122"/>
                <a:cs typeface="Times New Roman" panose="02020603050405020304" pitchFamily="18" charset="0"/>
              </a:rPr>
              <a:t>M2</a:t>
            </a:r>
            <a:r>
              <a:rPr lang="zh-CN" altLang="en-US" sz="2200" dirty="0">
                <a:latin typeface="Times New Roman" panose="02020603050405020304" pitchFamily="18" charset="0"/>
                <a:ea typeface="华文楷体" panose="02010600040101010101" charset="-122"/>
                <a:cs typeface="Times New Roman" panose="02020603050405020304" pitchFamily="18" charset="0"/>
              </a:rPr>
              <a:t>增长率（</a:t>
            </a:r>
            <a:r>
              <a:rPr lang="en-US" altLang="zh-CN" sz="2200" dirty="0">
                <a:latin typeface="Times New Roman" panose="02020603050405020304" pitchFamily="18" charset="0"/>
                <a:ea typeface="华文楷体" panose="02010600040101010101" charset="-122"/>
                <a:cs typeface="Times New Roman" panose="02020603050405020304" pitchFamily="18" charset="0"/>
              </a:rPr>
              <a:t>%</a:t>
            </a:r>
            <a:r>
              <a:rPr lang="zh-CN" altLang="en-US" sz="2200" dirty="0">
                <a:latin typeface="Times New Roman" panose="02020603050405020304" pitchFamily="18" charset="0"/>
                <a:ea typeface="华文楷体" panose="02010600040101010101" charset="-122"/>
                <a:cs typeface="Times New Roman" panose="02020603050405020304" pitchFamily="18" charset="0"/>
              </a:rPr>
              <a:t>）与</a:t>
            </a:r>
            <a:r>
              <a:rPr lang="en-US" altLang="zh-CN" sz="2200" dirty="0">
                <a:latin typeface="Times New Roman" panose="02020603050405020304" pitchFamily="18" charset="0"/>
                <a:ea typeface="华文楷体" panose="02010600040101010101" charset="-122"/>
                <a:cs typeface="Times New Roman" panose="02020603050405020304" pitchFamily="18" charset="0"/>
              </a:rPr>
              <a:t>CPI</a:t>
            </a:r>
            <a:r>
              <a:rPr lang="zh-CN" altLang="en-US" sz="2200" dirty="0">
                <a:latin typeface="Times New Roman" panose="02020603050405020304" pitchFamily="18" charset="0"/>
                <a:ea typeface="华文楷体" panose="02010600040101010101" charset="-122"/>
                <a:cs typeface="Times New Roman" panose="02020603050405020304" pitchFamily="18" charset="0"/>
              </a:rPr>
              <a:t>的变动具有很强的关联，样本期内二者相关系数达到</a:t>
            </a:r>
            <a:r>
              <a:rPr lang="en-US" altLang="zh-CN" sz="2200" dirty="0">
                <a:latin typeface="Times New Roman" panose="02020603050405020304" pitchFamily="18" charset="0"/>
                <a:ea typeface="华文楷体" panose="02010600040101010101" charset="-122"/>
                <a:cs typeface="Times New Roman" panose="02020603050405020304" pitchFamily="18" charset="0"/>
              </a:rPr>
              <a:t>0.697</a:t>
            </a:r>
            <a:r>
              <a:rPr lang="zh-CN" altLang="en-US" sz="2200" dirty="0">
                <a:latin typeface="Times New Roman" panose="02020603050405020304" pitchFamily="18" charset="0"/>
                <a:ea typeface="华文楷体" panose="02010600040101010101" charset="-122"/>
                <a:cs typeface="Times New Roman" panose="02020603050405020304" pitchFamily="18" charset="0"/>
              </a:rPr>
              <a:t>。这有力表明，价格变动与货币供应量增长率之间确实存在紧密联系。</a:t>
            </a:r>
            <a:endParaRPr lang="zh-CN" altLang="en-US" sz="2200" dirty="0">
              <a:latin typeface="Times New Roman" panose="02020603050405020304" pitchFamily="18" charset="0"/>
              <a:ea typeface="华文楷体" panose="02010600040101010101" charset="-122"/>
              <a:cs typeface="Times New Roman" panose="02020603050405020304" pitchFamily="18" charset="0"/>
            </a:endParaRPr>
          </a:p>
        </p:txBody>
      </p:sp>
      <p:sp>
        <p:nvSpPr>
          <p:cNvPr id="6" name="灯片编号占位符 6"/>
          <p:cNvSpPr txBox="1"/>
          <p:nvPr/>
        </p:nvSpPr>
        <p:spPr>
          <a:xfrm>
            <a:off x="10888524" y="6619009"/>
            <a:ext cx="932884" cy="311727"/>
          </a:xfrm>
          <a:prstGeom prst="rect">
            <a:avLst/>
          </a:prstGeom>
        </p:spPr>
        <p:txBody>
          <a:bodyPr vert="horz" lIns="91440" tIns="45720" rIns="91440" bIns="45720" rtlCol="0" anchor="ctr"/>
          <a:lstStyle>
            <a:defPPr>
              <a:defRPr lang="zh-CN"/>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A0DB2DC-4C9A-4742-B13C-FB6460FD3503}" type="slidenum">
              <a:rPr lang="zh-CN" altLang="en-US" sz="2000" smtClean="0">
                <a:solidFill>
                  <a:schemeClr val="tx1"/>
                </a:solidFill>
              </a:rPr>
            </a:fld>
            <a:endParaRPr lang="zh-CN" altLang="en-US" sz="2000" dirty="0">
              <a:solidFill>
                <a:schemeClr val="tx1"/>
              </a:solidFill>
            </a:endParaRPr>
          </a:p>
        </p:txBody>
      </p:sp>
      <p:sp>
        <p:nvSpPr>
          <p:cNvPr id="7" name="Rectangle 4" descr="浅色上对角线"/>
          <p:cNvSpPr>
            <a:spLocks noChangeArrowheads="1"/>
          </p:cNvSpPr>
          <p:nvPr/>
        </p:nvSpPr>
        <p:spPr bwMode="auto">
          <a:xfrm>
            <a:off x="861591" y="107576"/>
            <a:ext cx="5234409"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二、中国通货膨胀成因</a:t>
            </a: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分析</a:t>
            </a:r>
            <a:endPar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endParaRPr>
          </a:p>
        </p:txBody>
      </p:sp>
      <p:pic>
        <p:nvPicPr>
          <p:cNvPr id="2" name="图表 1"/>
          <p:cNvPicPr>
            <a:picLocks noChangeAspect="1"/>
          </p:cNvPicPr>
          <p:nvPr/>
        </p:nvPicPr>
        <p:blipFill>
          <a:blip r:embed="rId1"/>
          <a:stretch>
            <a:fillRect/>
          </a:stretch>
        </p:blipFill>
        <p:spPr>
          <a:xfrm>
            <a:off x="7056120" y="1410335"/>
            <a:ext cx="4853305" cy="2981325"/>
          </a:xfrm>
          <a:prstGeom prst="rect">
            <a:avLst/>
          </a:prstGeom>
          <a:noFill/>
          <a:ln w="9525">
            <a:noFill/>
          </a:ln>
        </p:spPr>
      </p:pic>
      <p:sp>
        <p:nvSpPr>
          <p:cNvPr id="3" name="文本框 2"/>
          <p:cNvSpPr txBox="1"/>
          <p:nvPr/>
        </p:nvSpPr>
        <p:spPr>
          <a:xfrm>
            <a:off x="6829425" y="4535488"/>
            <a:ext cx="5080000" cy="337185"/>
          </a:xfrm>
          <a:prstGeom prst="rect">
            <a:avLst/>
          </a:prstGeom>
        </p:spPr>
        <p:txBody>
          <a:bodyPr>
            <a:spAutoFit/>
          </a:bodyPr>
          <a:p>
            <a:pPr marL="0" indent="0" algn="ctr" defTabSz="266700">
              <a:spcBef>
                <a:spcPct val="0"/>
              </a:spcBef>
              <a:spcAft>
                <a:spcPts val="700"/>
              </a:spcAft>
            </a:pPr>
            <a:r>
              <a:rPr lang="zh-CN" altLang="en-US" sz="1600" b="1">
                <a:latin typeface="宋体" panose="02010600030101010101" pitchFamily="2" charset="-122"/>
                <a:ea typeface="宋体" panose="02010600030101010101" pitchFamily="2" charset="-122"/>
              </a:rPr>
              <a:t>图</a:t>
            </a:r>
            <a:r>
              <a:rPr lang="en-US" altLang="zh-CN" sz="1600" b="1">
                <a:latin typeface="Times New Roman" panose="02020603050405020304"/>
                <a:ea typeface="Times New Roman" panose="02020603050405020304"/>
              </a:rPr>
              <a:t>10-4  </a:t>
            </a:r>
            <a:r>
              <a:rPr lang="zh-CN" altLang="en-US" sz="1600" b="1">
                <a:latin typeface="宋体" panose="02010600030101010101" pitchFamily="2" charset="-122"/>
                <a:ea typeface="宋体" panose="02010600030101010101" pitchFamily="2" charset="-122"/>
              </a:rPr>
              <a:t>中国</a:t>
            </a:r>
            <a:r>
              <a:rPr lang="en-US" altLang="zh-CN" sz="1600" b="1">
                <a:latin typeface="Times New Roman" panose="02020603050405020304"/>
                <a:ea typeface="Times New Roman" panose="02020603050405020304"/>
              </a:rPr>
              <a:t>CPI</a:t>
            </a:r>
            <a:r>
              <a:rPr lang="zh-CN" altLang="en-US" sz="1600" b="1">
                <a:latin typeface="宋体" panose="02010600030101010101" pitchFamily="2" charset="-122"/>
                <a:ea typeface="宋体" panose="02010600030101010101" pitchFamily="2" charset="-122"/>
              </a:rPr>
              <a:t>与货币供应量增长率走势比较</a:t>
            </a:r>
            <a:endParaRPr lang="zh-CN" altLang="en-US" sz="1600" b="1">
              <a:latin typeface="宋体" panose="02010600030101010101" pitchFamily="2" charset="-122"/>
              <a:ea typeface="宋体" panose="0201060003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blinds(horizontal)">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ldLvl="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 name="圆角矩形 51"/>
          <p:cNvSpPr/>
          <p:nvPr/>
        </p:nvSpPr>
        <p:spPr>
          <a:xfrm>
            <a:off x="1817488" y="856749"/>
            <a:ext cx="8222187" cy="2405890"/>
          </a:xfrm>
          <a:prstGeom prst="roundRect">
            <a:avLst/>
          </a:prstGeom>
          <a:ln>
            <a:noFill/>
          </a:ln>
        </p:spPr>
        <p:style>
          <a:lnRef idx="2">
            <a:schemeClr val="accent1"/>
          </a:lnRef>
          <a:fillRef idx="0">
            <a:srgbClr val="FFFFFF"/>
          </a:fillRef>
          <a:effectRef idx="0">
            <a:srgbClr val="FFFFFF"/>
          </a:effectRef>
          <a:fontRef idx="minor">
            <a:schemeClr val="tx1"/>
          </a:fontRef>
        </p:style>
        <p:txBody>
          <a:bodyPr rtlCol="0" anchor="ctr"/>
          <a:lstStyle/>
          <a:p>
            <a:pPr algn="ctr"/>
            <a:endParaRPr lang="zh-CN" altLang="en-US"/>
          </a:p>
        </p:txBody>
      </p:sp>
      <p:sp>
        <p:nvSpPr>
          <p:cNvPr id="54" name="标题 53"/>
          <p:cNvSpPr>
            <a:spLocks noGrp="1"/>
          </p:cNvSpPr>
          <p:nvPr>
            <p:ph type="ctrTitle"/>
          </p:nvPr>
        </p:nvSpPr>
        <p:spPr/>
        <p:txBody>
          <a:bodyPr/>
          <a:lstStyle/>
          <a:p>
            <a:endParaRPr lang="zh-CN" altLang="en-US"/>
          </a:p>
        </p:txBody>
      </p:sp>
      <p:pic>
        <p:nvPicPr>
          <p:cNvPr id="55" name="图片 54" descr="微信图片_2025-08-21_135334_841"/>
          <p:cNvPicPr>
            <a:picLocks noChangeAspect="1"/>
          </p:cNvPicPr>
          <p:nvPr/>
        </p:nvPicPr>
        <p:blipFill>
          <a:blip r:embed="rId1"/>
          <a:stretch>
            <a:fillRect/>
          </a:stretch>
        </p:blipFill>
        <p:spPr>
          <a:xfrm>
            <a:off x="500438" y="-72736"/>
            <a:ext cx="11691562" cy="6681355"/>
          </a:xfrm>
          <a:prstGeom prst="rect">
            <a:avLst/>
          </a:prstGeom>
        </p:spPr>
      </p:pic>
      <p:sp>
        <p:nvSpPr>
          <p:cNvPr id="4098" name="Rectangle 4"/>
          <p:cNvSpPr>
            <a:spLocks noGrp="1" noChangeArrowheads="1"/>
          </p:cNvSpPr>
          <p:nvPr/>
        </p:nvSpPr>
        <p:spPr>
          <a:xfrm>
            <a:off x="871369" y="856615"/>
            <a:ext cx="10825227" cy="1111250"/>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marL="0" indent="0" fontAlgn="auto">
              <a:lnSpc>
                <a:spcPct val="150000"/>
              </a:lnSpc>
            </a:pPr>
            <a:br>
              <a:rPr lang="zh-CN" altLang="en-US" sz="1900" dirty="0">
                <a:latin typeface="微软雅黑" panose="020B0503020204020204" pitchFamily="34" charset="-122"/>
                <a:ea typeface="微软雅黑" panose="020B0503020204020204" pitchFamily="34" charset="-122"/>
              </a:rPr>
            </a:br>
            <a:r>
              <a:rPr lang="zh-CN" altLang="en-US" sz="4400" b="1" dirty="0">
                <a:solidFill>
                  <a:schemeClr val="tx1"/>
                </a:solidFill>
                <a:effectLst>
                  <a:outerShdw blurRad="38100" dist="19050" dir="2700000" algn="tl" rotWithShape="0">
                    <a:schemeClr val="dk1">
                      <a:alpha val="40000"/>
                    </a:schemeClr>
                  </a:outerShdw>
                </a:effectLst>
                <a:latin typeface="楷体" panose="02010609060101010101" charset="-122"/>
                <a:ea typeface="楷体" panose="02010609060101010101" charset="-122"/>
                <a:cs typeface="楷体" panose="02010609060101010101" charset="-122"/>
                <a:sym typeface="+mn-ea"/>
              </a:rPr>
              <a:t>第一节 价格变动</a:t>
            </a:r>
            <a:r>
              <a:rPr lang="zh-CN" altLang="en-US" sz="4400" b="1" dirty="0">
                <a:solidFill>
                  <a:schemeClr val="tx1"/>
                </a:solidFill>
                <a:effectLst>
                  <a:outerShdw blurRad="38100" dist="19050" dir="2700000" algn="tl" rotWithShape="0">
                    <a:schemeClr val="dk1">
                      <a:alpha val="40000"/>
                    </a:schemeClr>
                  </a:outerShdw>
                </a:effectLst>
                <a:latin typeface="楷体" panose="02010609060101010101" charset="-122"/>
                <a:ea typeface="楷体" panose="02010609060101010101" charset="-122"/>
                <a:cs typeface="楷体" panose="02010609060101010101" charset="-122"/>
                <a:sym typeface="+mn-ea"/>
              </a:rPr>
              <a:t>理论概述</a:t>
            </a:r>
            <a:endParaRPr lang="zh-CN" altLang="en-US" sz="4400" b="1" dirty="0">
              <a:solidFill>
                <a:schemeClr val="tx1"/>
              </a:solidFill>
              <a:effectLst>
                <a:outerShdw blurRad="38100" dist="19050" dir="2700000" algn="tl" rotWithShape="0">
                  <a:schemeClr val="dk1">
                    <a:alpha val="40000"/>
                  </a:schemeClr>
                </a:outerShdw>
              </a:effectLst>
              <a:latin typeface="楷体" panose="02010609060101010101" charset="-122"/>
              <a:ea typeface="楷体" panose="02010609060101010101" charset="-122"/>
              <a:cs typeface="楷体" panose="02010609060101010101" charset="-122"/>
              <a:sym typeface="+mn-ea"/>
            </a:endParaRPr>
          </a:p>
        </p:txBody>
      </p:sp>
      <p:sp>
        <p:nvSpPr>
          <p:cNvPr id="4" name="灯片编号占位符 6"/>
          <p:cNvSpPr>
            <a:spLocks noGrp="1"/>
          </p:cNvSpPr>
          <p:nvPr>
            <p:ph type="sldNum" sz="quarter" idx="12"/>
          </p:nvPr>
        </p:nvSpPr>
        <p:spPr>
          <a:xfrm>
            <a:off x="10888524" y="6619009"/>
            <a:ext cx="932884" cy="311727"/>
          </a:xfrm>
        </p:spPr>
        <p:txBody>
          <a:bodyPr/>
          <a:lstStyle/>
          <a:p>
            <a:fld id="{9A0DB2DC-4C9A-4742-B13C-FB6460FD3503}" type="slidenum">
              <a:rPr lang="zh-CN" altLang="en-US" sz="2000">
                <a:solidFill>
                  <a:schemeClr val="tx1"/>
                </a:solidFill>
              </a:rPr>
            </a:fld>
            <a:endParaRPr lang="zh-CN" altLang="en-US" sz="2000" dirty="0">
              <a:solidFill>
                <a:schemeClr val="tx1"/>
              </a:solidFill>
            </a:endParaRPr>
          </a:p>
        </p:txBody>
      </p:sp>
      <p:sp>
        <p:nvSpPr>
          <p:cNvPr id="5" name="Rectangle 9"/>
          <p:cNvSpPr txBox="1">
            <a:spLocks noChangeArrowheads="1"/>
          </p:cNvSpPr>
          <p:nvPr/>
        </p:nvSpPr>
        <p:spPr>
          <a:xfrm>
            <a:off x="1992769" y="2451975"/>
            <a:ext cx="8735060" cy="2387600"/>
          </a:xfrm>
          <a:prstGeom prst="rect">
            <a:avLst/>
          </a:prstGeom>
          <a:ln w="25400">
            <a:noFill/>
          </a:ln>
          <a:effectLst>
            <a:outerShdw blurRad="50800" dist="50800" dir="5400000" algn="ctr" rotWithShape="0">
              <a:schemeClr val="accent5">
                <a:lumMod val="20000"/>
                <a:lumOff val="80000"/>
              </a:schemeClr>
            </a:outerShdw>
          </a:effectLst>
        </p:spPr>
        <p:txBody>
          <a:bodyPr vert="horz" lIns="91440" tIns="45720" rIns="91440" bIns="45720" rtlCol="0" anchor="ctr" anchorCtr="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lnSpc>
                <a:spcPct val="150000"/>
              </a:lnSpc>
            </a:pPr>
            <a:r>
              <a:rPr lang="zh-CN" altLang="en-US" sz="3600" b="1" dirty="0">
                <a:solidFill>
                  <a:srgbClr val="0070C0"/>
                </a:solidFill>
                <a:latin typeface="楷体" panose="02010609060101010101" charset="-122"/>
                <a:ea typeface="楷体" panose="02010609060101010101" charset="-122"/>
                <a:sym typeface="+mn-ea"/>
              </a:rPr>
              <a:t>一、价格变动内涵与</a:t>
            </a:r>
            <a:r>
              <a:rPr lang="zh-CN" altLang="en-US" sz="3600" b="1" dirty="0">
                <a:solidFill>
                  <a:srgbClr val="0070C0"/>
                </a:solidFill>
                <a:latin typeface="楷体" panose="02010609060101010101" charset="-122"/>
                <a:ea typeface="楷体" panose="02010609060101010101" charset="-122"/>
                <a:sym typeface="+mn-ea"/>
              </a:rPr>
              <a:t>分类</a:t>
            </a:r>
            <a:endParaRPr lang="zh-CN" altLang="en-US" sz="3600" b="1" dirty="0">
              <a:solidFill>
                <a:srgbClr val="0070C0"/>
              </a:solidFill>
              <a:latin typeface="楷体" panose="02010609060101010101" charset="-122"/>
              <a:ea typeface="楷体" panose="02010609060101010101" charset="-122"/>
              <a:sym typeface="+mn-ea"/>
            </a:endParaRPr>
          </a:p>
          <a:p>
            <a:pPr algn="l">
              <a:lnSpc>
                <a:spcPct val="150000"/>
              </a:lnSpc>
            </a:pPr>
            <a:r>
              <a:rPr lang="zh-CN" altLang="en-US" sz="3600" b="1" dirty="0">
                <a:solidFill>
                  <a:srgbClr val="0070C0"/>
                </a:solidFill>
                <a:latin typeface="楷体" panose="02010609060101010101" charset="-122"/>
                <a:ea typeface="楷体" panose="02010609060101010101" charset="-122"/>
                <a:sym typeface="+mn-ea"/>
              </a:rPr>
              <a:t>二、价格变动的影响因素</a:t>
            </a:r>
            <a:endParaRPr lang="zh-CN" altLang="en-US" sz="3600" b="1" dirty="0">
              <a:solidFill>
                <a:srgbClr val="0070C0"/>
              </a:solidFill>
              <a:latin typeface="楷体" panose="02010609060101010101" charset="-122"/>
              <a:ea typeface="楷体" panose="02010609060101010101" charset="-122"/>
              <a:cs typeface="楷体" panose="02010609060101010101" charset="-122"/>
              <a:sym typeface="+mn-ea"/>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Box 4"/>
          <p:cNvSpPr txBox="1">
            <a:spLocks noChangeArrowheads="1"/>
          </p:cNvSpPr>
          <p:nvPr/>
        </p:nvSpPr>
        <p:spPr bwMode="auto">
          <a:xfrm>
            <a:off x="559435" y="915670"/>
            <a:ext cx="11306175" cy="4940300"/>
          </a:xfrm>
          <a:prstGeom prst="rect">
            <a:avLst/>
          </a:prstGeom>
          <a:solidFill>
            <a:schemeClr val="bg1"/>
          </a:solidFill>
          <a:ln w="9525">
            <a:noFill/>
            <a:miter lim="800000"/>
          </a:ln>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fontAlgn="auto" hangingPunct="1">
              <a:lnSpc>
                <a:spcPct val="150000"/>
              </a:lnSpc>
              <a:spcBef>
                <a:spcPct val="50000"/>
              </a:spcBef>
            </a:pPr>
            <a:r>
              <a:rPr lang="en-US" altLang="zh-CN" sz="2200" dirty="0">
                <a:latin typeface="+mn-ea"/>
                <a:ea typeface="+mn-ea"/>
                <a:cs typeface="Meiryo UI" panose="020B0604030504040204" pitchFamily="34" charset="-128"/>
              </a:rPr>
              <a:t>  </a:t>
            </a:r>
            <a:r>
              <a:rPr lang="zh-CN" altLang="en-US" sz="2800" b="1" dirty="0">
                <a:solidFill>
                  <a:schemeClr val="accent2"/>
                </a:solidFill>
                <a:latin typeface="华文楷体" panose="02010600040101010101" charset="-122"/>
                <a:ea typeface="华文楷体" panose="02010600040101010101" charset="-122"/>
                <a:cs typeface="华文楷体" panose="02010600040101010101" charset="-122"/>
              </a:rPr>
              <a:t>（二）工资成本变化</a:t>
            </a:r>
            <a:endParaRPr lang="zh-CN" altLang="en-US" sz="2200" b="1" dirty="0">
              <a:solidFill>
                <a:schemeClr val="accent2"/>
              </a:solidFill>
              <a:latin typeface="华文楷体" panose="02010600040101010101" charset="-122"/>
              <a:ea typeface="华文楷体" panose="02010600040101010101" charset="-122"/>
              <a:cs typeface="华文楷体" panose="02010600040101010101" charset="-122"/>
            </a:endParaRPr>
          </a:p>
          <a:p>
            <a:pPr indent="558800" eaLnBrk="1" fontAlgn="auto" hangingPunct="1">
              <a:lnSpc>
                <a:spcPct val="150000"/>
              </a:lnSpc>
              <a:spcBef>
                <a:spcPts val="0"/>
              </a:spcBef>
              <a:extLst>
                <a:ext uri="{35155182-B16C-46BC-9424-99874614C6A1}">
                  <wpsdc:indentchars xmlns:wpsdc="http://www.wps.cn/officeDocument/2017/drawingmlCustomData" val="200" checksum="1956455923"/>
                </a:ext>
              </a:extLst>
            </a:pPr>
            <a:r>
              <a:rPr lang="zh-CN" altLang="en-US" sz="2200" dirty="0">
                <a:latin typeface="Times New Roman" panose="02020603050405020304" pitchFamily="18" charset="0"/>
                <a:ea typeface="华文楷体" panose="02010600040101010101" charset="-122"/>
                <a:cs typeface="Times New Roman" panose="02020603050405020304" pitchFamily="18" charset="0"/>
              </a:rPr>
              <a:t>通货膨胀形成的第二种重要解释是成本推动型价格上涨，其中工资推动是首要原因。如果通货膨胀确实属于成本推动型，则工资增长对通胀率必然有较强的解释能力。</a:t>
            </a:r>
            <a:endParaRPr lang="zh-CN" altLang="en-US" sz="2200" dirty="0">
              <a:latin typeface="Times New Roman" panose="02020603050405020304" pitchFamily="18" charset="0"/>
              <a:ea typeface="华文楷体" panose="02010600040101010101" charset="-122"/>
              <a:cs typeface="Times New Roman" panose="02020603050405020304" pitchFamily="18" charset="0"/>
            </a:endParaRPr>
          </a:p>
          <a:p>
            <a:pPr indent="558800" eaLnBrk="1" fontAlgn="auto" hangingPunct="1">
              <a:lnSpc>
                <a:spcPct val="150000"/>
              </a:lnSpc>
              <a:spcBef>
                <a:spcPts val="0"/>
              </a:spcBef>
              <a:extLst>
                <a:ext uri="{35155182-B16C-46BC-9424-99874614C6A1}">
                  <wpsdc:indentchars xmlns:wpsdc="http://www.wps.cn/officeDocument/2017/drawingmlCustomData" val="200" checksum="1956455923"/>
                </a:ext>
              </a:extLst>
            </a:pPr>
            <a:r>
              <a:rPr lang="zh-CN" altLang="en-US" sz="2200" dirty="0">
                <a:latin typeface="Times New Roman" panose="02020603050405020304" pitchFamily="18" charset="0"/>
                <a:ea typeface="华文楷体" panose="02010600040101010101" charset="-122"/>
                <a:cs typeface="Times New Roman" panose="02020603050405020304" pitchFamily="18" charset="0"/>
              </a:rPr>
              <a:t>利用我国</a:t>
            </a:r>
            <a:r>
              <a:rPr lang="en-US" altLang="zh-CN" sz="2200" dirty="0">
                <a:latin typeface="Times New Roman" panose="02020603050405020304" pitchFamily="18" charset="0"/>
                <a:ea typeface="华文楷体" panose="02010600040101010101" charset="-122"/>
                <a:cs typeface="Times New Roman" panose="02020603050405020304" pitchFamily="18" charset="0"/>
              </a:rPr>
              <a:t>1979-2022</a:t>
            </a:r>
            <a:r>
              <a:rPr lang="zh-CN" altLang="en-US" sz="2200" dirty="0">
                <a:latin typeface="Times New Roman" panose="02020603050405020304" pitchFamily="18" charset="0"/>
                <a:ea typeface="华文楷体" panose="02010600040101010101" charset="-122"/>
                <a:cs typeface="Times New Roman" panose="02020603050405020304" pitchFamily="18" charset="0"/>
              </a:rPr>
              <a:t>年</a:t>
            </a:r>
            <a:r>
              <a:rPr lang="en-US" altLang="zh-CN" sz="2200" dirty="0">
                <a:latin typeface="Times New Roman" panose="02020603050405020304" pitchFamily="18" charset="0"/>
                <a:ea typeface="华文楷体" panose="02010600040101010101" charset="-122"/>
                <a:cs typeface="Times New Roman" panose="02020603050405020304" pitchFamily="18" charset="0"/>
              </a:rPr>
              <a:t>CPI</a:t>
            </a:r>
            <a:r>
              <a:rPr lang="zh-CN" altLang="en-US" sz="2200" dirty="0">
                <a:latin typeface="Times New Roman" panose="02020603050405020304" pitchFamily="18" charset="0"/>
                <a:ea typeface="华文楷体" panose="02010600040101010101" charset="-122"/>
                <a:cs typeface="Times New Roman" panose="02020603050405020304" pitchFamily="18" charset="0"/>
              </a:rPr>
              <a:t>（衡量价格变动）对平均工资指数</a:t>
            </a:r>
            <a:r>
              <a:rPr lang="en-US" altLang="zh-CN" sz="2200" dirty="0">
                <a:latin typeface="Times New Roman" panose="02020603050405020304" pitchFamily="18" charset="0"/>
                <a:ea typeface="华文楷体" panose="02010600040101010101" charset="-122"/>
                <a:cs typeface="Times New Roman" panose="02020603050405020304" pitchFamily="18" charset="0"/>
              </a:rPr>
              <a:t>Wage</a:t>
            </a:r>
            <a:r>
              <a:rPr lang="zh-CN" altLang="en-US" sz="2200" dirty="0">
                <a:latin typeface="Times New Roman" panose="02020603050405020304" pitchFamily="18" charset="0"/>
                <a:ea typeface="华文楷体" panose="02010600040101010101" charset="-122"/>
                <a:cs typeface="Times New Roman" panose="02020603050405020304" pitchFamily="18" charset="0"/>
              </a:rPr>
              <a:t>进行回归，估计结果如下：</a:t>
            </a:r>
            <a:endParaRPr lang="zh-CN" altLang="en-US" sz="2200" dirty="0">
              <a:latin typeface="Times New Roman" panose="02020603050405020304" pitchFamily="18" charset="0"/>
              <a:ea typeface="华文楷体" panose="02010600040101010101" charset="-122"/>
              <a:cs typeface="Times New Roman" panose="02020603050405020304" pitchFamily="18" charset="0"/>
            </a:endParaRPr>
          </a:p>
          <a:p>
            <a:pPr indent="558800" eaLnBrk="1" fontAlgn="auto" hangingPunct="1">
              <a:lnSpc>
                <a:spcPct val="150000"/>
              </a:lnSpc>
              <a:spcBef>
                <a:spcPts val="0"/>
              </a:spcBef>
              <a:extLst>
                <a:ext uri="{35155182-B16C-46BC-9424-99874614C6A1}">
                  <wpsdc:indentchars xmlns:wpsdc="http://www.wps.cn/officeDocument/2017/drawingmlCustomData" val="200" checksum="1956455923"/>
                </a:ext>
              </a:extLst>
            </a:pPr>
            <a:endParaRPr lang="zh-CN" altLang="en-US" sz="2200" dirty="0">
              <a:latin typeface="Times New Roman" panose="02020603050405020304" pitchFamily="18" charset="0"/>
              <a:ea typeface="华文楷体" panose="02010600040101010101" charset="-122"/>
              <a:cs typeface="Times New Roman" panose="02020603050405020304" pitchFamily="18" charset="0"/>
            </a:endParaRPr>
          </a:p>
          <a:p>
            <a:pPr indent="558800" eaLnBrk="1" fontAlgn="auto" hangingPunct="1">
              <a:lnSpc>
                <a:spcPct val="150000"/>
              </a:lnSpc>
              <a:spcBef>
                <a:spcPts val="0"/>
              </a:spcBef>
              <a:extLst>
                <a:ext uri="{35155182-B16C-46BC-9424-99874614C6A1}">
                  <wpsdc:indentchars xmlns:wpsdc="http://www.wps.cn/officeDocument/2017/drawingmlCustomData" val="200" checksum="1956455923"/>
                </a:ext>
              </a:extLst>
            </a:pPr>
            <a:endParaRPr lang="zh-CN" altLang="en-US" sz="2200" dirty="0">
              <a:latin typeface="Times New Roman" panose="02020603050405020304" pitchFamily="18" charset="0"/>
              <a:ea typeface="华文楷体" panose="02010600040101010101" charset="-122"/>
              <a:cs typeface="Times New Roman" panose="02020603050405020304" pitchFamily="18" charset="0"/>
            </a:endParaRPr>
          </a:p>
          <a:p>
            <a:pPr indent="558800" eaLnBrk="1" fontAlgn="auto" hangingPunct="1">
              <a:lnSpc>
                <a:spcPct val="150000"/>
              </a:lnSpc>
              <a:spcBef>
                <a:spcPts val="0"/>
              </a:spcBef>
              <a:extLst>
                <a:ext uri="{35155182-B16C-46BC-9424-99874614C6A1}">
                  <wpsdc:indentchars xmlns:wpsdc="http://www.wps.cn/officeDocument/2017/drawingmlCustomData" val="200" checksum="1956455923"/>
                </a:ext>
              </a:extLst>
            </a:pPr>
            <a:r>
              <a:rPr lang="zh-CN" altLang="en-US" sz="2200" dirty="0">
                <a:latin typeface="Times New Roman" panose="02020603050405020304" pitchFamily="18" charset="0"/>
                <a:ea typeface="华文楷体" panose="02010600040101010101" charset="-122"/>
                <a:cs typeface="Times New Roman" panose="02020603050405020304" pitchFamily="18" charset="0"/>
              </a:rPr>
              <a:t>结果显示，同期和滞后一期的工资增长率对</a:t>
            </a:r>
            <a:r>
              <a:rPr lang="en-US" altLang="zh-CN" sz="2200" dirty="0">
                <a:latin typeface="Times New Roman" panose="02020603050405020304" pitchFamily="18" charset="0"/>
                <a:ea typeface="华文楷体" panose="02010600040101010101" charset="-122"/>
                <a:cs typeface="Times New Roman" panose="02020603050405020304" pitchFamily="18" charset="0"/>
              </a:rPr>
              <a:t>CPI</a:t>
            </a:r>
            <a:r>
              <a:rPr lang="zh-CN" altLang="en-US" sz="2200" dirty="0">
                <a:latin typeface="Times New Roman" panose="02020603050405020304" pitchFamily="18" charset="0"/>
                <a:ea typeface="华文楷体" panose="02010600040101010101" charset="-122"/>
                <a:cs typeface="Times New Roman" panose="02020603050405020304" pitchFamily="18" charset="0"/>
              </a:rPr>
              <a:t>有显著的正向影响。该模型的拟合优度为</a:t>
            </a:r>
            <a:r>
              <a:rPr lang="en-US" altLang="zh-CN" sz="2200" dirty="0">
                <a:latin typeface="Times New Roman" panose="02020603050405020304" pitchFamily="18" charset="0"/>
                <a:ea typeface="华文楷体" panose="02010600040101010101" charset="-122"/>
                <a:cs typeface="Times New Roman" panose="02020603050405020304" pitchFamily="18" charset="0"/>
              </a:rPr>
              <a:t>0.52</a:t>
            </a:r>
            <a:r>
              <a:rPr lang="zh-CN" altLang="en-US" sz="2200" dirty="0">
                <a:latin typeface="Times New Roman" panose="02020603050405020304" pitchFamily="18" charset="0"/>
                <a:ea typeface="华文楷体" panose="02010600040101010101" charset="-122"/>
                <a:cs typeface="Times New Roman" panose="02020603050405020304" pitchFamily="18" charset="0"/>
              </a:rPr>
              <a:t>，表明工资率变化能够对超过一半的价格变动做出解释。</a:t>
            </a:r>
            <a:endParaRPr lang="zh-CN" altLang="en-US" sz="2200" dirty="0">
              <a:latin typeface="Times New Roman" panose="02020603050405020304" pitchFamily="18" charset="0"/>
              <a:ea typeface="华文楷体" panose="02010600040101010101" charset="-122"/>
              <a:cs typeface="Times New Roman" panose="02020603050405020304" pitchFamily="18" charset="0"/>
            </a:endParaRPr>
          </a:p>
        </p:txBody>
      </p:sp>
      <p:sp>
        <p:nvSpPr>
          <p:cNvPr id="6" name="灯片编号占位符 6"/>
          <p:cNvSpPr txBox="1"/>
          <p:nvPr/>
        </p:nvSpPr>
        <p:spPr>
          <a:xfrm>
            <a:off x="10888524" y="6619009"/>
            <a:ext cx="932884" cy="311727"/>
          </a:xfrm>
          <a:prstGeom prst="rect">
            <a:avLst/>
          </a:prstGeom>
        </p:spPr>
        <p:txBody>
          <a:bodyPr vert="horz" lIns="91440" tIns="45720" rIns="91440" bIns="45720" rtlCol="0" anchor="ctr"/>
          <a:lstStyle>
            <a:defPPr>
              <a:defRPr lang="zh-CN"/>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A0DB2DC-4C9A-4742-B13C-FB6460FD3503}" type="slidenum">
              <a:rPr lang="zh-CN" altLang="en-US" sz="2000" smtClean="0">
                <a:solidFill>
                  <a:schemeClr val="tx1"/>
                </a:solidFill>
              </a:rPr>
            </a:fld>
            <a:endParaRPr lang="zh-CN" altLang="en-US" sz="2000" dirty="0">
              <a:solidFill>
                <a:schemeClr val="tx1"/>
              </a:solidFill>
            </a:endParaRPr>
          </a:p>
        </p:txBody>
      </p:sp>
      <p:sp>
        <p:nvSpPr>
          <p:cNvPr id="7" name="Rectangle 4" descr="浅色上对角线"/>
          <p:cNvSpPr>
            <a:spLocks noChangeArrowheads="1"/>
          </p:cNvSpPr>
          <p:nvPr/>
        </p:nvSpPr>
        <p:spPr bwMode="auto">
          <a:xfrm>
            <a:off x="861591" y="107576"/>
            <a:ext cx="5234409"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二、中国通货膨胀成因</a:t>
            </a: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分析</a:t>
            </a:r>
            <a:endPar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endParaRPr>
          </a:p>
        </p:txBody>
      </p:sp>
      <p:graphicFrame>
        <p:nvGraphicFramePr>
          <p:cNvPr id="2" name="Object 13"/>
          <p:cNvGraphicFramePr>
            <a:graphicFrameLocks noChangeAspect="1"/>
          </p:cNvGraphicFramePr>
          <p:nvPr/>
        </p:nvGraphicFramePr>
        <p:xfrm>
          <a:off x="3658870" y="3670300"/>
          <a:ext cx="4627245" cy="817880"/>
        </p:xfrm>
        <a:graphic>
          <a:graphicData uri="http://schemas.openxmlformats.org/presentationml/2006/ole">
            <mc:AlternateContent xmlns:mc="http://schemas.openxmlformats.org/markup-compatibility/2006">
              <mc:Choice xmlns:v="urn:schemas-microsoft-com:vml" Requires="v">
                <p:oleObj spid="_x0000_s3076" name="" r:id="rId1" imgW="2729230" imgH="482600" progId="Equation.3">
                  <p:embed/>
                </p:oleObj>
              </mc:Choice>
              <mc:Fallback>
                <p:oleObj name="" r:id="rId1" imgW="2729230" imgH="482600" progId="Equation.3">
                  <p:embed/>
                  <p:pic>
                    <p:nvPicPr>
                      <p:cNvPr id="0" name="图片 3075"/>
                      <p:cNvPicPr/>
                      <p:nvPr/>
                    </p:nvPicPr>
                    <p:blipFill>
                      <a:blip r:embed="rId2"/>
                      <a:stretch>
                        <a:fillRect/>
                      </a:stretch>
                    </p:blipFill>
                    <p:spPr>
                      <a:xfrm>
                        <a:off x="3658870" y="3670300"/>
                        <a:ext cx="4627245" cy="817880"/>
                      </a:xfrm>
                      <a:prstGeom prst="rect">
                        <a:avLst/>
                      </a:prstGeom>
                      <a:noFill/>
                      <a:ln w="38100">
                        <a:noFill/>
                        <a:miter/>
                      </a:ln>
                    </p:spPr>
                  </p:pic>
                </p:oleObj>
              </mc:Fallback>
            </mc:AlternateContent>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blinds(horizontal)">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ldLvl="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Box 4"/>
          <p:cNvSpPr txBox="1">
            <a:spLocks noChangeArrowheads="1"/>
          </p:cNvSpPr>
          <p:nvPr/>
        </p:nvSpPr>
        <p:spPr bwMode="auto">
          <a:xfrm>
            <a:off x="559435" y="915670"/>
            <a:ext cx="11306175" cy="4940300"/>
          </a:xfrm>
          <a:prstGeom prst="rect">
            <a:avLst/>
          </a:prstGeom>
          <a:solidFill>
            <a:schemeClr val="bg1"/>
          </a:solidFill>
          <a:ln w="9525">
            <a:noFill/>
            <a:miter lim="800000"/>
          </a:ln>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fontAlgn="auto" hangingPunct="1">
              <a:lnSpc>
                <a:spcPct val="150000"/>
              </a:lnSpc>
              <a:spcBef>
                <a:spcPct val="50000"/>
              </a:spcBef>
            </a:pPr>
            <a:r>
              <a:rPr lang="en-US" altLang="zh-CN" sz="2200" dirty="0">
                <a:latin typeface="+mn-ea"/>
                <a:ea typeface="+mn-ea"/>
                <a:cs typeface="Meiryo UI" panose="020B0604030504040204" pitchFamily="34" charset="-128"/>
              </a:rPr>
              <a:t>  </a:t>
            </a:r>
            <a:r>
              <a:rPr lang="zh-CN" altLang="en-US" sz="2800" b="1" dirty="0">
                <a:solidFill>
                  <a:schemeClr val="accent2"/>
                </a:solidFill>
                <a:latin typeface="华文楷体" panose="02010600040101010101" charset="-122"/>
                <a:ea typeface="华文楷体" panose="02010600040101010101" charset="-122"/>
                <a:cs typeface="华文楷体" panose="02010600040101010101" charset="-122"/>
              </a:rPr>
              <a:t>（三）消费</a:t>
            </a:r>
            <a:r>
              <a:rPr lang="zh-CN" altLang="en-US" sz="2800" b="1" dirty="0">
                <a:solidFill>
                  <a:schemeClr val="accent2"/>
                </a:solidFill>
                <a:latin typeface="华文楷体" panose="02010600040101010101" charset="-122"/>
                <a:ea typeface="华文楷体" panose="02010600040101010101" charset="-122"/>
                <a:cs typeface="华文楷体" panose="02010600040101010101" charset="-122"/>
              </a:rPr>
              <a:t>需求变化</a:t>
            </a:r>
            <a:endParaRPr lang="zh-CN" altLang="en-US" sz="2200" b="1" dirty="0">
              <a:solidFill>
                <a:schemeClr val="accent2"/>
              </a:solidFill>
              <a:latin typeface="华文楷体" panose="02010600040101010101" charset="-122"/>
              <a:ea typeface="华文楷体" panose="02010600040101010101" charset="-122"/>
              <a:cs typeface="华文楷体" panose="02010600040101010101" charset="-122"/>
            </a:endParaRPr>
          </a:p>
          <a:p>
            <a:pPr indent="558800" eaLnBrk="1" fontAlgn="auto" hangingPunct="1">
              <a:lnSpc>
                <a:spcPct val="150000"/>
              </a:lnSpc>
              <a:spcBef>
                <a:spcPts val="0"/>
              </a:spcBef>
              <a:extLst>
                <a:ext uri="{35155182-B16C-46BC-9424-99874614C6A1}">
                  <wpsdc:indentchars xmlns:wpsdc="http://www.wps.cn/officeDocument/2017/drawingmlCustomData" val="200" checksum="1956455923"/>
                </a:ext>
              </a:extLst>
            </a:pPr>
            <a:r>
              <a:rPr lang="zh-CN" altLang="en-US" sz="2200" dirty="0">
                <a:latin typeface="Times New Roman" panose="02020603050405020304" pitchFamily="18" charset="0"/>
                <a:ea typeface="华文楷体" panose="02010600040101010101" charset="-122"/>
                <a:cs typeface="Times New Roman" panose="02020603050405020304" pitchFamily="18" charset="0"/>
              </a:rPr>
              <a:t>通货膨胀的第三种重要解释是需求拉动型价格上涨，尤以消费需求的作用最为直接。如果通货膨胀确实属于需求拉动型，则消费增长率对通胀率必然有较强的解释能力。</a:t>
            </a:r>
            <a:endParaRPr lang="zh-CN" altLang="en-US" sz="2200" dirty="0">
              <a:latin typeface="Times New Roman" panose="02020603050405020304" pitchFamily="18" charset="0"/>
              <a:ea typeface="华文楷体" panose="02010600040101010101" charset="-122"/>
              <a:cs typeface="Times New Roman" panose="02020603050405020304" pitchFamily="18" charset="0"/>
            </a:endParaRPr>
          </a:p>
          <a:p>
            <a:pPr indent="558800" eaLnBrk="1" fontAlgn="auto" hangingPunct="1">
              <a:lnSpc>
                <a:spcPct val="150000"/>
              </a:lnSpc>
              <a:spcBef>
                <a:spcPts val="0"/>
              </a:spcBef>
              <a:extLst>
                <a:ext uri="{35155182-B16C-46BC-9424-99874614C6A1}">
                  <wpsdc:indentchars xmlns:wpsdc="http://www.wps.cn/officeDocument/2017/drawingmlCustomData" val="200" checksum="1956455923"/>
                </a:ext>
              </a:extLst>
            </a:pPr>
            <a:r>
              <a:rPr lang="zh-CN" altLang="en-US" sz="2200" dirty="0">
                <a:latin typeface="Times New Roman" panose="02020603050405020304" pitchFamily="18" charset="0"/>
                <a:ea typeface="华文楷体" panose="02010600040101010101" charset="-122"/>
                <a:cs typeface="Times New Roman" panose="02020603050405020304" pitchFamily="18" charset="0"/>
              </a:rPr>
              <a:t>利用我国</a:t>
            </a:r>
            <a:r>
              <a:rPr lang="en-US" altLang="zh-CN" sz="2200" dirty="0">
                <a:latin typeface="Times New Roman" panose="02020603050405020304" pitchFamily="18" charset="0"/>
                <a:ea typeface="华文楷体" panose="02010600040101010101" charset="-122"/>
                <a:cs typeface="Times New Roman" panose="02020603050405020304" pitchFamily="18" charset="0"/>
              </a:rPr>
              <a:t>1979-2022</a:t>
            </a:r>
            <a:r>
              <a:rPr lang="zh-CN" altLang="en-US" sz="2200" dirty="0">
                <a:latin typeface="Times New Roman" panose="02020603050405020304" pitchFamily="18" charset="0"/>
                <a:ea typeface="华文楷体" panose="02010600040101010101" charset="-122"/>
                <a:cs typeface="Times New Roman" panose="02020603050405020304" pitchFamily="18" charset="0"/>
              </a:rPr>
              <a:t>年</a:t>
            </a:r>
            <a:r>
              <a:rPr lang="en-US" altLang="zh-CN" sz="2200" dirty="0">
                <a:latin typeface="Times New Roman" panose="02020603050405020304" pitchFamily="18" charset="0"/>
                <a:ea typeface="华文楷体" panose="02010600040101010101" charset="-122"/>
                <a:cs typeface="Times New Roman" panose="02020603050405020304" pitchFamily="18" charset="0"/>
              </a:rPr>
              <a:t>CPI</a:t>
            </a:r>
            <a:r>
              <a:rPr lang="zh-CN" altLang="en-US" sz="2200" dirty="0">
                <a:latin typeface="Times New Roman" panose="02020603050405020304" pitchFamily="18" charset="0"/>
                <a:ea typeface="华文楷体" panose="02010600040101010101" charset="-122"/>
                <a:cs typeface="Times New Roman" panose="02020603050405020304" pitchFamily="18" charset="0"/>
              </a:rPr>
              <a:t>对消费指数</a:t>
            </a:r>
            <a:r>
              <a:rPr lang="en-US" altLang="zh-CN" sz="2200" dirty="0">
                <a:latin typeface="Times New Roman" panose="02020603050405020304" pitchFamily="18" charset="0"/>
                <a:ea typeface="华文楷体" panose="02010600040101010101" charset="-122"/>
                <a:cs typeface="Times New Roman" panose="02020603050405020304" pitchFamily="18" charset="0"/>
              </a:rPr>
              <a:t>Cons</a:t>
            </a:r>
            <a:r>
              <a:rPr lang="zh-CN" altLang="en-US" sz="2200" dirty="0">
                <a:latin typeface="Times New Roman" panose="02020603050405020304" pitchFamily="18" charset="0"/>
                <a:ea typeface="华文楷体" panose="02010600040101010101" charset="-122"/>
                <a:cs typeface="Times New Roman" panose="02020603050405020304" pitchFamily="18" charset="0"/>
              </a:rPr>
              <a:t>进行回归，估计结果如下：</a:t>
            </a:r>
            <a:endParaRPr lang="zh-CN" altLang="en-US" sz="2200" dirty="0">
              <a:latin typeface="Times New Roman" panose="02020603050405020304" pitchFamily="18" charset="0"/>
              <a:ea typeface="华文楷体" panose="02010600040101010101" charset="-122"/>
              <a:cs typeface="Times New Roman" panose="02020603050405020304" pitchFamily="18" charset="0"/>
            </a:endParaRPr>
          </a:p>
          <a:p>
            <a:pPr indent="558800" eaLnBrk="1" fontAlgn="auto" hangingPunct="1">
              <a:lnSpc>
                <a:spcPct val="150000"/>
              </a:lnSpc>
              <a:spcBef>
                <a:spcPts val="0"/>
              </a:spcBef>
              <a:extLst>
                <a:ext uri="{35155182-B16C-46BC-9424-99874614C6A1}">
                  <wpsdc:indentchars xmlns:wpsdc="http://www.wps.cn/officeDocument/2017/drawingmlCustomData" val="200" checksum="1956455923"/>
                </a:ext>
              </a:extLst>
            </a:pPr>
            <a:endParaRPr lang="zh-CN" altLang="en-US" sz="2200" dirty="0">
              <a:latin typeface="Times New Roman" panose="02020603050405020304" pitchFamily="18" charset="0"/>
              <a:ea typeface="华文楷体" panose="02010600040101010101" charset="-122"/>
              <a:cs typeface="Times New Roman" panose="02020603050405020304" pitchFamily="18" charset="0"/>
            </a:endParaRPr>
          </a:p>
          <a:p>
            <a:pPr indent="558800" eaLnBrk="1" fontAlgn="auto" hangingPunct="1">
              <a:lnSpc>
                <a:spcPct val="150000"/>
              </a:lnSpc>
              <a:spcBef>
                <a:spcPts val="0"/>
              </a:spcBef>
              <a:extLst>
                <a:ext uri="{35155182-B16C-46BC-9424-99874614C6A1}">
                  <wpsdc:indentchars xmlns:wpsdc="http://www.wps.cn/officeDocument/2017/drawingmlCustomData" val="200" checksum="1956455923"/>
                </a:ext>
              </a:extLst>
            </a:pPr>
            <a:endParaRPr lang="zh-CN" altLang="en-US" sz="2200" dirty="0">
              <a:latin typeface="Times New Roman" panose="02020603050405020304" pitchFamily="18" charset="0"/>
              <a:ea typeface="华文楷体" panose="02010600040101010101" charset="-122"/>
              <a:cs typeface="Times New Roman" panose="02020603050405020304" pitchFamily="18" charset="0"/>
            </a:endParaRPr>
          </a:p>
          <a:p>
            <a:pPr indent="558800" eaLnBrk="1" fontAlgn="auto" hangingPunct="1">
              <a:lnSpc>
                <a:spcPct val="150000"/>
              </a:lnSpc>
              <a:spcBef>
                <a:spcPts val="0"/>
              </a:spcBef>
              <a:extLst>
                <a:ext uri="{35155182-B16C-46BC-9424-99874614C6A1}">
                  <wpsdc:indentchars xmlns:wpsdc="http://www.wps.cn/officeDocument/2017/drawingmlCustomData" val="200" checksum="1956455923"/>
                </a:ext>
              </a:extLst>
            </a:pPr>
            <a:r>
              <a:rPr lang="zh-CN" altLang="en-US" sz="2200" dirty="0">
                <a:latin typeface="Times New Roman" panose="02020603050405020304" pitchFamily="18" charset="0"/>
                <a:ea typeface="华文楷体" panose="02010600040101010101" charset="-122"/>
                <a:cs typeface="Times New Roman" panose="02020603050405020304" pitchFamily="18" charset="0"/>
              </a:rPr>
              <a:t>结果显示，同期和滞后一期的工资增长率对</a:t>
            </a:r>
            <a:r>
              <a:rPr lang="en-US" altLang="zh-CN" sz="2200" dirty="0">
                <a:latin typeface="Times New Roman" panose="02020603050405020304" pitchFamily="18" charset="0"/>
                <a:ea typeface="华文楷体" panose="02010600040101010101" charset="-122"/>
                <a:cs typeface="Times New Roman" panose="02020603050405020304" pitchFamily="18" charset="0"/>
              </a:rPr>
              <a:t>CPI</a:t>
            </a:r>
            <a:r>
              <a:rPr lang="zh-CN" altLang="en-US" sz="2200" dirty="0">
                <a:latin typeface="Times New Roman" panose="02020603050405020304" pitchFamily="18" charset="0"/>
                <a:ea typeface="华文楷体" panose="02010600040101010101" charset="-122"/>
                <a:cs typeface="Times New Roman" panose="02020603050405020304" pitchFamily="18" charset="0"/>
              </a:rPr>
              <a:t>有显著的正向影响。该模型的拟合优度为</a:t>
            </a:r>
            <a:r>
              <a:rPr lang="en-US" altLang="zh-CN" sz="2200" dirty="0">
                <a:latin typeface="Times New Roman" panose="02020603050405020304" pitchFamily="18" charset="0"/>
                <a:ea typeface="华文楷体" panose="02010600040101010101" charset="-122"/>
                <a:cs typeface="Times New Roman" panose="02020603050405020304" pitchFamily="18" charset="0"/>
              </a:rPr>
              <a:t>0.74</a:t>
            </a:r>
            <a:r>
              <a:rPr lang="zh-CN" altLang="en-US" sz="2200" dirty="0">
                <a:latin typeface="Times New Roman" panose="02020603050405020304" pitchFamily="18" charset="0"/>
                <a:ea typeface="华文楷体" panose="02010600040101010101" charset="-122"/>
                <a:cs typeface="Times New Roman" panose="02020603050405020304" pitchFamily="18" charset="0"/>
              </a:rPr>
              <a:t>，表明工资率变化能够对将近四分之三的价格变动做出解释。</a:t>
            </a:r>
            <a:endParaRPr lang="zh-CN" altLang="en-US" sz="2200" dirty="0">
              <a:latin typeface="Times New Roman" panose="02020603050405020304" pitchFamily="18" charset="0"/>
              <a:ea typeface="华文楷体" panose="02010600040101010101" charset="-122"/>
              <a:cs typeface="Times New Roman" panose="02020603050405020304" pitchFamily="18" charset="0"/>
            </a:endParaRPr>
          </a:p>
        </p:txBody>
      </p:sp>
      <p:sp>
        <p:nvSpPr>
          <p:cNvPr id="6" name="灯片编号占位符 6"/>
          <p:cNvSpPr txBox="1"/>
          <p:nvPr/>
        </p:nvSpPr>
        <p:spPr>
          <a:xfrm>
            <a:off x="10888524" y="6619009"/>
            <a:ext cx="932884" cy="311727"/>
          </a:xfrm>
          <a:prstGeom prst="rect">
            <a:avLst/>
          </a:prstGeom>
        </p:spPr>
        <p:txBody>
          <a:bodyPr vert="horz" lIns="91440" tIns="45720" rIns="91440" bIns="45720" rtlCol="0" anchor="ctr"/>
          <a:lstStyle>
            <a:defPPr>
              <a:defRPr lang="zh-CN"/>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A0DB2DC-4C9A-4742-B13C-FB6460FD3503}" type="slidenum">
              <a:rPr lang="zh-CN" altLang="en-US" sz="2000" smtClean="0">
                <a:solidFill>
                  <a:schemeClr val="tx1"/>
                </a:solidFill>
              </a:rPr>
            </a:fld>
            <a:endParaRPr lang="zh-CN" altLang="en-US" sz="2000" dirty="0">
              <a:solidFill>
                <a:schemeClr val="tx1"/>
              </a:solidFill>
            </a:endParaRPr>
          </a:p>
        </p:txBody>
      </p:sp>
      <p:sp>
        <p:nvSpPr>
          <p:cNvPr id="7" name="Rectangle 4" descr="浅色上对角线"/>
          <p:cNvSpPr>
            <a:spLocks noChangeArrowheads="1"/>
          </p:cNvSpPr>
          <p:nvPr/>
        </p:nvSpPr>
        <p:spPr bwMode="auto">
          <a:xfrm>
            <a:off x="861591" y="107576"/>
            <a:ext cx="5234409"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二、中国通货膨胀成因</a:t>
            </a: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分析</a:t>
            </a:r>
            <a:endPar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endParaRPr>
          </a:p>
        </p:txBody>
      </p:sp>
      <p:graphicFrame>
        <p:nvGraphicFramePr>
          <p:cNvPr id="2" name="Object 14"/>
          <p:cNvGraphicFramePr>
            <a:graphicFrameLocks noChangeAspect="1"/>
          </p:cNvGraphicFramePr>
          <p:nvPr/>
        </p:nvGraphicFramePr>
        <p:xfrm>
          <a:off x="3319780" y="3281045"/>
          <a:ext cx="4394835" cy="788035"/>
        </p:xfrm>
        <a:graphic>
          <a:graphicData uri="http://schemas.openxmlformats.org/presentationml/2006/ole">
            <mc:AlternateContent xmlns:mc="http://schemas.openxmlformats.org/markup-compatibility/2006">
              <mc:Choice xmlns:v="urn:schemas-microsoft-com:vml" Requires="v">
                <p:oleObj spid="_x0000_s3" name="" r:id="rId1" imgW="2691130" imgH="482600" progId="Equation.3">
                  <p:embed/>
                </p:oleObj>
              </mc:Choice>
              <mc:Fallback>
                <p:oleObj name="" r:id="rId1" imgW="2691130" imgH="482600" progId="Equation.3">
                  <p:embed/>
                  <p:pic>
                    <p:nvPicPr>
                      <p:cNvPr id="0" name="图片 2"/>
                      <p:cNvPicPr/>
                      <p:nvPr/>
                    </p:nvPicPr>
                    <p:blipFill>
                      <a:blip r:embed="rId2"/>
                      <a:stretch>
                        <a:fillRect/>
                      </a:stretch>
                    </p:blipFill>
                    <p:spPr>
                      <a:xfrm>
                        <a:off x="3319780" y="3281045"/>
                        <a:ext cx="4394835" cy="788035"/>
                      </a:xfrm>
                      <a:prstGeom prst="rect">
                        <a:avLst/>
                      </a:prstGeom>
                      <a:noFill/>
                      <a:ln w="38100">
                        <a:noFill/>
                        <a:miter/>
                      </a:ln>
                    </p:spPr>
                  </p:pic>
                </p:oleObj>
              </mc:Fallback>
            </mc:AlternateContent>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blinds(horizontal)">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ldLvl="0"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descr="微信图片_2025-08-21_135334_841"/>
          <p:cNvPicPr>
            <a:picLocks noChangeAspect="1"/>
          </p:cNvPicPr>
          <p:nvPr/>
        </p:nvPicPr>
        <p:blipFill>
          <a:blip r:embed="rId1"/>
          <a:stretch>
            <a:fillRect/>
          </a:stretch>
        </p:blipFill>
        <p:spPr>
          <a:xfrm>
            <a:off x="500438" y="-72736"/>
            <a:ext cx="11691562" cy="6681355"/>
          </a:xfrm>
          <a:prstGeom prst="rect">
            <a:avLst/>
          </a:prstGeom>
        </p:spPr>
      </p:pic>
      <p:sp>
        <p:nvSpPr>
          <p:cNvPr id="52" name="圆角矩形 51"/>
          <p:cNvSpPr/>
          <p:nvPr/>
        </p:nvSpPr>
        <p:spPr>
          <a:xfrm>
            <a:off x="1817489" y="856749"/>
            <a:ext cx="8222187" cy="2405890"/>
          </a:xfrm>
          <a:prstGeom prst="roundRect">
            <a:avLst/>
          </a:prstGeom>
          <a:ln>
            <a:noFill/>
          </a:ln>
        </p:spPr>
        <p:style>
          <a:lnRef idx="2">
            <a:schemeClr val="accent1"/>
          </a:lnRef>
          <a:fillRef idx="0">
            <a:srgbClr val="FFFFFF"/>
          </a:fillRef>
          <a:effectRef idx="0">
            <a:srgbClr val="FFFFFF"/>
          </a:effectRef>
          <a:fontRef idx="minor">
            <a:schemeClr val="tx1"/>
          </a:fontRef>
        </p:style>
        <p:txBody>
          <a:bodyPr rtlCol="0" anchor="ctr"/>
          <a:lstStyle/>
          <a:p>
            <a:pPr algn="ctr"/>
            <a:endParaRPr lang="zh-CN" altLang="en-US"/>
          </a:p>
        </p:txBody>
      </p:sp>
      <p:sp>
        <p:nvSpPr>
          <p:cNvPr id="5" name="灯片编号占位符 6"/>
          <p:cNvSpPr>
            <a:spLocks noGrp="1"/>
          </p:cNvSpPr>
          <p:nvPr>
            <p:ph type="sldNum" sz="quarter" idx="12"/>
          </p:nvPr>
        </p:nvSpPr>
        <p:spPr>
          <a:xfrm>
            <a:off x="10888524" y="6619009"/>
            <a:ext cx="932884" cy="311727"/>
          </a:xfrm>
        </p:spPr>
        <p:txBody>
          <a:bodyPr/>
          <a:lstStyle/>
          <a:p>
            <a:fld id="{9A0DB2DC-4C9A-4742-B13C-FB6460FD3503}" type="slidenum">
              <a:rPr lang="zh-CN" altLang="en-US" sz="2000">
                <a:solidFill>
                  <a:schemeClr val="tx1"/>
                </a:solidFill>
              </a:rPr>
            </a:fld>
            <a:endParaRPr lang="zh-CN" altLang="en-US" sz="2000" dirty="0">
              <a:solidFill>
                <a:schemeClr val="tx1"/>
              </a:solidFill>
            </a:endParaRPr>
          </a:p>
        </p:txBody>
      </p:sp>
      <p:sp>
        <p:nvSpPr>
          <p:cNvPr id="6" name="Rectangle 4"/>
          <p:cNvSpPr>
            <a:spLocks noGrp="1" noChangeArrowheads="1"/>
          </p:cNvSpPr>
          <p:nvPr/>
        </p:nvSpPr>
        <p:spPr>
          <a:xfrm>
            <a:off x="871369" y="856615"/>
            <a:ext cx="10825227" cy="1111250"/>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lnSpc>
                <a:spcPct val="150000"/>
              </a:lnSpc>
            </a:pPr>
            <a:br>
              <a:rPr lang="zh-CN" altLang="en-US" sz="1900" dirty="0">
                <a:latin typeface="微软雅黑" panose="020B0503020204020204" pitchFamily="34" charset="-122"/>
                <a:ea typeface="微软雅黑" panose="020B0503020204020204" pitchFamily="34" charset="-122"/>
              </a:rPr>
            </a:br>
            <a:r>
              <a:rPr lang="zh-CN" altLang="en-US" sz="4400" b="1" dirty="0">
                <a:solidFill>
                  <a:schemeClr val="tx1"/>
                </a:solidFill>
                <a:effectLst>
                  <a:outerShdw blurRad="38100" dist="19050" dir="2700000" algn="tl" rotWithShape="0">
                    <a:schemeClr val="dk1">
                      <a:alpha val="40000"/>
                    </a:schemeClr>
                  </a:outerShdw>
                </a:effectLst>
                <a:latin typeface="楷体" panose="02010609060101010101" charset="-122"/>
                <a:ea typeface="楷体" panose="02010609060101010101" charset="-122"/>
                <a:cs typeface="楷体" panose="02010609060101010101" charset="-122"/>
                <a:sym typeface="+mn-ea"/>
              </a:rPr>
              <a:t>第</a:t>
            </a:r>
            <a:r>
              <a:rPr lang="zh-CN" altLang="en-US" sz="4400" b="1" dirty="0">
                <a:effectLst>
                  <a:outerShdw blurRad="38100" dist="19050" dir="2700000" algn="tl" rotWithShape="0">
                    <a:schemeClr val="dk1">
                      <a:alpha val="40000"/>
                    </a:schemeClr>
                  </a:outerShdw>
                </a:effectLst>
                <a:latin typeface="楷体" panose="02010609060101010101" charset="-122"/>
                <a:ea typeface="楷体" panose="02010609060101010101" charset="-122"/>
                <a:cs typeface="楷体" panose="02010609060101010101" charset="-122"/>
                <a:sym typeface="+mn-ea"/>
              </a:rPr>
              <a:t>四节 通货膨胀与通货紧缩影响</a:t>
            </a:r>
            <a:r>
              <a:rPr lang="zh-CN" altLang="en-US" sz="4400" b="1" dirty="0">
                <a:effectLst>
                  <a:outerShdw blurRad="38100" dist="19050" dir="2700000" algn="tl" rotWithShape="0">
                    <a:schemeClr val="dk1">
                      <a:alpha val="40000"/>
                    </a:schemeClr>
                  </a:outerShdw>
                </a:effectLst>
                <a:latin typeface="楷体" panose="02010609060101010101" charset="-122"/>
                <a:ea typeface="楷体" panose="02010609060101010101" charset="-122"/>
                <a:cs typeface="楷体" panose="02010609060101010101" charset="-122"/>
                <a:sym typeface="+mn-ea"/>
              </a:rPr>
              <a:t>分析</a:t>
            </a:r>
            <a:endParaRPr lang="zh-CN" altLang="en-US" sz="4400" b="1" dirty="0">
              <a:effectLst>
                <a:outerShdw blurRad="38100" dist="19050" dir="2700000" algn="tl" rotWithShape="0">
                  <a:schemeClr val="dk1">
                    <a:alpha val="40000"/>
                  </a:schemeClr>
                </a:outerShdw>
              </a:effectLst>
              <a:latin typeface="楷体" panose="02010609060101010101" charset="-122"/>
              <a:ea typeface="楷体" panose="02010609060101010101" charset="-122"/>
              <a:cs typeface="楷体" panose="02010609060101010101" charset="-122"/>
              <a:sym typeface="+mn-ea"/>
            </a:endParaRPr>
          </a:p>
        </p:txBody>
      </p:sp>
      <p:sp>
        <p:nvSpPr>
          <p:cNvPr id="7" name="Rectangle 9"/>
          <p:cNvSpPr txBox="1">
            <a:spLocks noChangeArrowheads="1"/>
          </p:cNvSpPr>
          <p:nvPr/>
        </p:nvSpPr>
        <p:spPr>
          <a:xfrm>
            <a:off x="1916569" y="2783445"/>
            <a:ext cx="8735060" cy="2387600"/>
          </a:xfrm>
          <a:prstGeom prst="rect">
            <a:avLst/>
          </a:prstGeom>
          <a:ln w="25400">
            <a:noFill/>
          </a:ln>
          <a:effectLst>
            <a:outerShdw blurRad="50800" dist="50800" dir="5400000" algn="ctr" rotWithShape="0">
              <a:schemeClr val="accent5">
                <a:lumMod val="20000"/>
                <a:lumOff val="80000"/>
              </a:schemeClr>
            </a:outerShdw>
          </a:effectLst>
        </p:spPr>
        <p:txBody>
          <a:bodyPr vert="horz" lIns="91440" tIns="45720" rIns="91440" bIns="45720" rtlCol="0" anchor="ctr" anchorCtr="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lnSpc>
                <a:spcPct val="150000"/>
              </a:lnSpc>
            </a:pPr>
            <a:r>
              <a:rPr lang="zh-CN" altLang="en-US" sz="3600" b="1" dirty="0">
                <a:solidFill>
                  <a:srgbClr val="0070C0"/>
                </a:solidFill>
                <a:latin typeface="Times New Roman" panose="02020603050405020304" pitchFamily="18" charset="0"/>
                <a:ea typeface="楷体" panose="02010609060101010101" charset="-122"/>
                <a:cs typeface="Times New Roman" panose="02020603050405020304" pitchFamily="18" charset="0"/>
                <a:sym typeface="+mn-ea"/>
              </a:rPr>
              <a:t>一、通货膨胀的宏观经济影响</a:t>
            </a:r>
            <a:br>
              <a:rPr lang="zh-CN" altLang="en-US" sz="3600" b="1" dirty="0">
                <a:solidFill>
                  <a:srgbClr val="0070C0"/>
                </a:solidFill>
                <a:latin typeface="Times New Roman" panose="02020603050405020304" pitchFamily="18" charset="0"/>
                <a:ea typeface="楷体" panose="02010609060101010101" charset="-122"/>
                <a:cs typeface="Times New Roman" panose="02020603050405020304" pitchFamily="18" charset="0"/>
                <a:sym typeface="+mn-ea"/>
              </a:rPr>
            </a:br>
            <a:r>
              <a:rPr lang="zh-CN" altLang="en-US" sz="3600" b="1" dirty="0">
                <a:solidFill>
                  <a:srgbClr val="0070C0"/>
                </a:solidFill>
                <a:latin typeface="Times New Roman" panose="02020603050405020304" pitchFamily="18" charset="0"/>
                <a:ea typeface="楷体" panose="02010609060101010101" charset="-122"/>
                <a:cs typeface="Times New Roman" panose="02020603050405020304" pitchFamily="18" charset="0"/>
                <a:sym typeface="+mn-ea"/>
              </a:rPr>
              <a:t>二、通货紧缩的宏观经济</a:t>
            </a:r>
            <a:r>
              <a:rPr lang="zh-CN" altLang="en-US" sz="3600" b="1" dirty="0">
                <a:solidFill>
                  <a:srgbClr val="0070C0"/>
                </a:solidFill>
                <a:latin typeface="Times New Roman" panose="02020603050405020304" pitchFamily="18" charset="0"/>
                <a:ea typeface="楷体" panose="02010609060101010101" charset="-122"/>
                <a:cs typeface="Times New Roman" panose="02020603050405020304" pitchFamily="18" charset="0"/>
                <a:sym typeface="+mn-ea"/>
              </a:rPr>
              <a:t>影响</a:t>
            </a:r>
            <a:br>
              <a:rPr lang="zh-CN" altLang="en-US" sz="3600" b="1" dirty="0">
                <a:solidFill>
                  <a:srgbClr val="0070C0"/>
                </a:solidFill>
                <a:latin typeface="Times New Roman" panose="02020603050405020304" pitchFamily="18" charset="0"/>
                <a:ea typeface="楷体" panose="02010609060101010101" charset="-122"/>
                <a:cs typeface="Times New Roman" panose="02020603050405020304" pitchFamily="18" charset="0"/>
                <a:sym typeface="+mn-ea"/>
              </a:rPr>
            </a:br>
            <a:endParaRPr lang="zh-CN" altLang="en-US" sz="3600" b="1" dirty="0">
              <a:solidFill>
                <a:srgbClr val="0070C0"/>
              </a:solidFill>
              <a:latin typeface="Times New Roman" panose="02020603050405020304" pitchFamily="18" charset="0"/>
              <a:ea typeface="楷体" panose="02010609060101010101" charset="-122"/>
              <a:cs typeface="Times New Roman" panose="02020603050405020304" pitchFamily="18" charset="0"/>
              <a:sym typeface="+mn-ea"/>
            </a:endParaRP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5" name="Rectangle 5"/>
          <p:cNvSpPr>
            <a:spLocks noChangeArrowheads="1"/>
          </p:cNvSpPr>
          <p:nvPr/>
        </p:nvSpPr>
        <p:spPr bwMode="auto">
          <a:xfrm>
            <a:off x="1092096" y="1456690"/>
            <a:ext cx="10142220" cy="4787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endParaRPr lang="en-US" altLang="zh-CN" sz="2000" dirty="0">
              <a:latin typeface="微软雅黑" panose="020B0503020204020204" pitchFamily="34" charset="-122"/>
              <a:ea typeface="微软雅黑" panose="020B0503020204020204" pitchFamily="34" charset="-122"/>
            </a:endParaRPr>
          </a:p>
        </p:txBody>
      </p:sp>
      <p:sp>
        <p:nvSpPr>
          <p:cNvPr id="3" name="Rectangle 5"/>
          <p:cNvSpPr>
            <a:spLocks noChangeArrowheads="1"/>
          </p:cNvSpPr>
          <p:nvPr/>
        </p:nvSpPr>
        <p:spPr bwMode="auto">
          <a:xfrm>
            <a:off x="1237511" y="4452620"/>
            <a:ext cx="10142220" cy="179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r>
              <a:rPr kumimoji="1" lang="en-US" altLang="zh-CN" sz="2800" b="1" dirty="0">
                <a:latin typeface="微软雅黑" panose="020B0503020204020204" pitchFamily="34" charset="-122"/>
                <a:ea typeface="微软雅黑" panose="020B0503020204020204" pitchFamily="34" charset="-122"/>
              </a:rPr>
              <a:t>   </a:t>
            </a:r>
            <a:endParaRPr lang="en-US" altLang="zh-CN" sz="2000" dirty="0">
              <a:latin typeface="微软雅黑" panose="020B0503020204020204" pitchFamily="34" charset="-122"/>
              <a:ea typeface="微软雅黑" panose="020B0503020204020204" pitchFamily="34" charset="-122"/>
            </a:endParaRPr>
          </a:p>
        </p:txBody>
      </p:sp>
      <p:sp>
        <p:nvSpPr>
          <p:cNvPr id="9" name="灯片编号占位符 6"/>
          <p:cNvSpPr txBox="1"/>
          <p:nvPr/>
        </p:nvSpPr>
        <p:spPr>
          <a:xfrm>
            <a:off x="10888524" y="6619009"/>
            <a:ext cx="932884" cy="311727"/>
          </a:xfrm>
          <a:prstGeom prst="rect">
            <a:avLst/>
          </a:prstGeom>
        </p:spPr>
        <p:txBody>
          <a:bodyPr vert="horz" lIns="91440" tIns="45720" rIns="91440" bIns="45720" rtlCol="0" anchor="ctr"/>
          <a:lstStyle>
            <a:defPPr>
              <a:defRPr lang="zh-CN"/>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A0DB2DC-4C9A-4742-B13C-FB6460FD3503}" type="slidenum">
              <a:rPr lang="zh-CN" altLang="en-US" sz="2000" smtClean="0">
                <a:solidFill>
                  <a:schemeClr val="tx1"/>
                </a:solidFill>
              </a:rPr>
            </a:fld>
            <a:endParaRPr lang="zh-CN" altLang="en-US" sz="2000" dirty="0">
              <a:solidFill>
                <a:schemeClr val="tx1"/>
              </a:solidFill>
            </a:endParaRPr>
          </a:p>
        </p:txBody>
      </p:sp>
      <p:sp>
        <p:nvSpPr>
          <p:cNvPr id="11" name="Rectangle 4" descr="浅色上对角线"/>
          <p:cNvSpPr>
            <a:spLocks noChangeArrowheads="1"/>
          </p:cNvSpPr>
          <p:nvPr/>
        </p:nvSpPr>
        <p:spPr bwMode="auto">
          <a:xfrm>
            <a:off x="861591" y="107576"/>
            <a:ext cx="5234409"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一、通货膨胀的宏观经济</a:t>
            </a: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影响</a:t>
            </a:r>
            <a:endPar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endParaRPr>
          </a:p>
        </p:txBody>
      </p:sp>
      <p:sp>
        <p:nvSpPr>
          <p:cNvPr id="8" name="Text Box 4"/>
          <p:cNvSpPr txBox="1">
            <a:spLocks noChangeArrowheads="1"/>
          </p:cNvSpPr>
          <p:nvPr/>
        </p:nvSpPr>
        <p:spPr bwMode="auto">
          <a:xfrm>
            <a:off x="559435" y="915670"/>
            <a:ext cx="11310620" cy="5467985"/>
          </a:xfrm>
          <a:prstGeom prst="rect">
            <a:avLst/>
          </a:prstGeom>
          <a:solidFill>
            <a:schemeClr val="bg1"/>
          </a:solidFill>
          <a:ln w="9525">
            <a:noFill/>
            <a:miter lim="800000"/>
          </a:ln>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fontAlgn="auto" hangingPunct="1">
              <a:lnSpc>
                <a:spcPct val="150000"/>
              </a:lnSpc>
              <a:spcBef>
                <a:spcPct val="50000"/>
              </a:spcBef>
            </a:pPr>
            <a:r>
              <a:rPr lang="en-US" altLang="zh-CN" sz="2200" dirty="0">
                <a:latin typeface="+mn-ea"/>
                <a:ea typeface="+mn-ea"/>
                <a:cs typeface="Meiryo UI" panose="020B0604030504040204" pitchFamily="34" charset="-128"/>
              </a:rPr>
              <a:t>  </a:t>
            </a:r>
            <a:r>
              <a:rPr lang="zh-CN" altLang="en-US" sz="2800" b="1" dirty="0">
                <a:solidFill>
                  <a:schemeClr val="accent2"/>
                </a:solidFill>
                <a:latin typeface="华文楷体" panose="02010600040101010101" charset="-122"/>
                <a:ea typeface="华文楷体" panose="02010600040101010101" charset="-122"/>
                <a:cs typeface="华文楷体" panose="02010600040101010101" charset="-122"/>
              </a:rPr>
              <a:t>（一）通货膨胀对经济增长的影响</a:t>
            </a:r>
            <a:endParaRPr lang="zh-CN" altLang="en-US" sz="2200" b="1" dirty="0">
              <a:solidFill>
                <a:schemeClr val="accent2"/>
              </a:solidFill>
              <a:latin typeface="华文楷体" panose="02010600040101010101" charset="-122"/>
              <a:ea typeface="华文楷体" panose="02010600040101010101" charset="-122"/>
              <a:cs typeface="华文楷体" panose="02010600040101010101" charset="-122"/>
            </a:endParaRPr>
          </a:p>
          <a:p>
            <a:pPr indent="558800" eaLnBrk="1" fontAlgn="auto" hangingPunct="1">
              <a:lnSpc>
                <a:spcPct val="150000"/>
              </a:lnSpc>
              <a:spcBef>
                <a:spcPts val="0"/>
              </a:spcBef>
              <a:extLst>
                <a:ext uri="{35155182-B16C-46BC-9424-99874614C6A1}">
                  <wpsdc:indentchars xmlns:wpsdc="http://www.wps.cn/officeDocument/2017/drawingmlCustomData" val="200" checksum="1956455923"/>
                </a:ext>
              </a:extLst>
            </a:pPr>
            <a:r>
              <a:rPr lang="zh-CN" altLang="en-US" sz="2200" dirty="0">
                <a:latin typeface="Times New Roman" panose="02020603050405020304" pitchFamily="18" charset="0"/>
                <a:ea typeface="华文楷体" panose="02010600040101010101" charset="-122"/>
                <a:cs typeface="Times New Roman" panose="02020603050405020304" pitchFamily="18" charset="0"/>
              </a:rPr>
              <a:t>无论理论探讨还是经验研究，关于通货膨胀对经济增长的影响尚无定论。</a:t>
            </a:r>
            <a:endParaRPr lang="zh-CN" altLang="en-US" sz="2200" dirty="0">
              <a:latin typeface="Times New Roman" panose="02020603050405020304" pitchFamily="18" charset="0"/>
              <a:ea typeface="华文楷体" panose="02010600040101010101" charset="-122"/>
              <a:cs typeface="Times New Roman" panose="02020603050405020304" pitchFamily="18" charset="0"/>
            </a:endParaRPr>
          </a:p>
          <a:p>
            <a:pPr indent="558800" eaLnBrk="1" fontAlgn="auto" hangingPunct="1">
              <a:lnSpc>
                <a:spcPct val="150000"/>
              </a:lnSpc>
              <a:spcBef>
                <a:spcPts val="0"/>
              </a:spcBef>
              <a:extLst>
                <a:ext uri="{35155182-B16C-46BC-9424-99874614C6A1}">
                  <wpsdc:indentchars xmlns:wpsdc="http://www.wps.cn/officeDocument/2017/drawingmlCustomData" val="200" checksum="1956455923"/>
                </a:ext>
              </a:extLst>
            </a:pPr>
            <a:r>
              <a:rPr lang="zh-CN" altLang="en-US" sz="2200" dirty="0">
                <a:latin typeface="Times New Roman" panose="02020603050405020304" pitchFamily="18" charset="0"/>
                <a:ea typeface="华文楷体" panose="02010600040101010101" charset="-122"/>
                <a:cs typeface="Times New Roman" panose="02020603050405020304" pitchFamily="18" charset="0"/>
              </a:rPr>
              <a:t>通货膨胀可以通过多种渠道影响经济增长，其最终效应取决于各种渠道的作用方向与强度。</a:t>
            </a:r>
            <a:endParaRPr lang="zh-CN" altLang="en-US" sz="2200" dirty="0">
              <a:latin typeface="Times New Roman" panose="02020603050405020304" pitchFamily="18" charset="0"/>
              <a:ea typeface="华文楷体" panose="02010600040101010101" charset="-122"/>
              <a:cs typeface="Times New Roman" panose="02020603050405020304" pitchFamily="18" charset="0"/>
            </a:endParaRPr>
          </a:p>
          <a:p>
            <a:pPr indent="558800" eaLnBrk="1" fontAlgn="auto" hangingPunct="1">
              <a:lnSpc>
                <a:spcPct val="150000"/>
              </a:lnSpc>
              <a:spcBef>
                <a:spcPts val="0"/>
              </a:spcBef>
              <a:extLst>
                <a:ext uri="{35155182-B16C-46BC-9424-99874614C6A1}">
                  <wpsdc:indentchars xmlns:wpsdc="http://www.wps.cn/officeDocument/2017/drawingmlCustomData" val="200" checksum="1956455923"/>
                </a:ext>
              </a:extLst>
            </a:pPr>
            <a:r>
              <a:rPr lang="en-US" altLang="zh-CN" sz="2200" dirty="0">
                <a:latin typeface="Times New Roman" panose="02020603050405020304" pitchFamily="18" charset="0"/>
                <a:ea typeface="华文楷体" panose="02010600040101010101" charset="-122"/>
                <a:cs typeface="Times New Roman" panose="02020603050405020304" pitchFamily="18" charset="0"/>
              </a:rPr>
              <a:t>“</a:t>
            </a:r>
            <a:r>
              <a:rPr lang="zh-CN" altLang="en-US" sz="2200" dirty="0">
                <a:latin typeface="Times New Roman" panose="02020603050405020304" pitchFamily="18" charset="0"/>
                <a:ea typeface="华文楷体" panose="02010600040101010101" charset="-122"/>
                <a:cs typeface="Times New Roman" panose="02020603050405020304" pitchFamily="18" charset="0"/>
              </a:rPr>
              <a:t>有利论</a:t>
            </a:r>
            <a:r>
              <a:rPr lang="en-US" altLang="zh-CN" sz="2200" dirty="0">
                <a:latin typeface="Times New Roman" panose="02020603050405020304" pitchFamily="18" charset="0"/>
                <a:ea typeface="华文楷体" panose="02010600040101010101" charset="-122"/>
                <a:cs typeface="Times New Roman" panose="02020603050405020304" pitchFamily="18" charset="0"/>
              </a:rPr>
              <a:t>”</a:t>
            </a:r>
            <a:r>
              <a:rPr lang="zh-CN" altLang="en-US" sz="2200" dirty="0">
                <a:latin typeface="Times New Roman" panose="02020603050405020304" pitchFamily="18" charset="0"/>
                <a:ea typeface="华文楷体" panose="02010600040101010101" charset="-122"/>
                <a:cs typeface="Times New Roman" panose="02020603050405020304" pitchFamily="18" charset="0"/>
              </a:rPr>
              <a:t>的论据主要包括：通货膨胀的收入分配效应有利于提高财政收入，从而扩大公共投资；有利于高收入阶层，从而提高储蓄率和投资率，费尔德斯坦曲线显示通货膨胀与资本形成具有同向变化关系。</a:t>
            </a:r>
            <a:endParaRPr lang="zh-CN" altLang="en-US" sz="2200" dirty="0">
              <a:latin typeface="Times New Roman" panose="02020603050405020304" pitchFamily="18" charset="0"/>
              <a:ea typeface="华文楷体" panose="02010600040101010101" charset="-122"/>
              <a:cs typeface="Times New Roman" panose="02020603050405020304" pitchFamily="18" charset="0"/>
            </a:endParaRPr>
          </a:p>
          <a:p>
            <a:pPr indent="558800" eaLnBrk="1" fontAlgn="auto" hangingPunct="1">
              <a:lnSpc>
                <a:spcPct val="150000"/>
              </a:lnSpc>
              <a:spcBef>
                <a:spcPts val="0"/>
              </a:spcBef>
              <a:extLst>
                <a:ext uri="{35155182-B16C-46BC-9424-99874614C6A1}">
                  <wpsdc:indentchars xmlns:wpsdc="http://www.wps.cn/officeDocument/2017/drawingmlCustomData" val="200" checksum="1956455923"/>
                </a:ext>
              </a:extLst>
            </a:pPr>
            <a:r>
              <a:rPr lang="en-US" altLang="zh-CN" sz="2200" dirty="0">
                <a:latin typeface="Times New Roman" panose="02020603050405020304" pitchFamily="18" charset="0"/>
                <a:ea typeface="华文楷体" panose="02010600040101010101" charset="-122"/>
                <a:cs typeface="Times New Roman" panose="02020603050405020304" pitchFamily="18" charset="0"/>
              </a:rPr>
              <a:t>“</a:t>
            </a:r>
            <a:r>
              <a:rPr lang="zh-CN" altLang="en-US" sz="2200" dirty="0">
                <a:latin typeface="Times New Roman" panose="02020603050405020304" pitchFamily="18" charset="0"/>
                <a:ea typeface="华文楷体" panose="02010600040101010101" charset="-122"/>
                <a:cs typeface="Times New Roman" panose="02020603050405020304" pitchFamily="18" charset="0"/>
              </a:rPr>
              <a:t>有害论</a:t>
            </a:r>
            <a:r>
              <a:rPr lang="en-US" altLang="zh-CN" sz="2200" dirty="0">
                <a:latin typeface="Times New Roman" panose="02020603050405020304" pitchFamily="18" charset="0"/>
                <a:ea typeface="华文楷体" panose="02010600040101010101" charset="-122"/>
                <a:cs typeface="Times New Roman" panose="02020603050405020304" pitchFamily="18" charset="0"/>
              </a:rPr>
              <a:t>”</a:t>
            </a:r>
            <a:r>
              <a:rPr lang="zh-CN" altLang="en-US" sz="2200" dirty="0">
                <a:latin typeface="Times New Roman" panose="02020603050405020304" pitchFamily="18" charset="0"/>
                <a:ea typeface="华文楷体" panose="02010600040101010101" charset="-122"/>
                <a:cs typeface="Times New Roman" panose="02020603050405020304" pitchFamily="18" charset="0"/>
              </a:rPr>
              <a:t>的论据主要包括：对实行固定汇率的国家，通货膨胀会导致其贸易恶化；政府在通胀期间对名义利率和重要物资价格的控制，会影响资金流向和资源配置效率；通货膨胀会增大投资风险与经营风险，导致投资减少。</a:t>
            </a:r>
            <a:endParaRPr lang="zh-CN" altLang="en-US" sz="2200" dirty="0">
              <a:latin typeface="Times New Roman" panose="02020603050405020304" pitchFamily="18" charset="0"/>
              <a:ea typeface="华文楷体" panose="02010600040101010101" charset="-122"/>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blinds(horizontal)">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ldLvl="0" animBg="1"/>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5" name="Rectangle 5"/>
          <p:cNvSpPr>
            <a:spLocks noChangeArrowheads="1"/>
          </p:cNvSpPr>
          <p:nvPr/>
        </p:nvSpPr>
        <p:spPr bwMode="auto">
          <a:xfrm>
            <a:off x="1092096" y="1456690"/>
            <a:ext cx="10142220" cy="4787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endParaRPr lang="en-US" altLang="zh-CN" sz="2000" dirty="0">
              <a:latin typeface="微软雅黑" panose="020B0503020204020204" pitchFamily="34" charset="-122"/>
              <a:ea typeface="微软雅黑" panose="020B0503020204020204" pitchFamily="34" charset="-122"/>
            </a:endParaRPr>
          </a:p>
        </p:txBody>
      </p:sp>
      <p:sp>
        <p:nvSpPr>
          <p:cNvPr id="3" name="Rectangle 5"/>
          <p:cNvSpPr>
            <a:spLocks noChangeArrowheads="1"/>
          </p:cNvSpPr>
          <p:nvPr/>
        </p:nvSpPr>
        <p:spPr bwMode="auto">
          <a:xfrm>
            <a:off x="1237511" y="4452620"/>
            <a:ext cx="10142220" cy="179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r>
              <a:rPr kumimoji="1" lang="en-US" altLang="zh-CN" sz="2800" b="1" dirty="0">
                <a:latin typeface="微软雅黑" panose="020B0503020204020204" pitchFamily="34" charset="-122"/>
                <a:ea typeface="微软雅黑" panose="020B0503020204020204" pitchFamily="34" charset="-122"/>
              </a:rPr>
              <a:t>   </a:t>
            </a:r>
            <a:endParaRPr lang="en-US" altLang="zh-CN" sz="2000" dirty="0">
              <a:latin typeface="微软雅黑" panose="020B0503020204020204" pitchFamily="34" charset="-122"/>
              <a:ea typeface="微软雅黑" panose="020B0503020204020204" pitchFamily="34" charset="-122"/>
            </a:endParaRPr>
          </a:p>
        </p:txBody>
      </p:sp>
      <p:sp>
        <p:nvSpPr>
          <p:cNvPr id="9" name="灯片编号占位符 6"/>
          <p:cNvSpPr txBox="1"/>
          <p:nvPr/>
        </p:nvSpPr>
        <p:spPr>
          <a:xfrm>
            <a:off x="10888524" y="6619009"/>
            <a:ext cx="932884" cy="311727"/>
          </a:xfrm>
          <a:prstGeom prst="rect">
            <a:avLst/>
          </a:prstGeom>
        </p:spPr>
        <p:txBody>
          <a:bodyPr vert="horz" lIns="91440" tIns="45720" rIns="91440" bIns="45720" rtlCol="0" anchor="ctr"/>
          <a:lstStyle>
            <a:defPPr>
              <a:defRPr lang="zh-CN"/>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A0DB2DC-4C9A-4742-B13C-FB6460FD3503}" type="slidenum">
              <a:rPr lang="zh-CN" altLang="en-US" sz="2000" smtClean="0">
                <a:solidFill>
                  <a:schemeClr val="tx1"/>
                </a:solidFill>
              </a:rPr>
            </a:fld>
            <a:endParaRPr lang="zh-CN" altLang="en-US" sz="2000" dirty="0">
              <a:solidFill>
                <a:schemeClr val="tx1"/>
              </a:solidFill>
            </a:endParaRPr>
          </a:p>
        </p:txBody>
      </p:sp>
      <p:sp>
        <p:nvSpPr>
          <p:cNvPr id="11" name="Rectangle 4" descr="浅色上对角线"/>
          <p:cNvSpPr>
            <a:spLocks noChangeArrowheads="1"/>
          </p:cNvSpPr>
          <p:nvPr/>
        </p:nvSpPr>
        <p:spPr bwMode="auto">
          <a:xfrm>
            <a:off x="861591" y="107576"/>
            <a:ext cx="5234409"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一、通货膨胀的宏观经济</a:t>
            </a: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影响</a:t>
            </a:r>
            <a:endPar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endParaRPr>
          </a:p>
        </p:txBody>
      </p:sp>
      <p:sp>
        <p:nvSpPr>
          <p:cNvPr id="8" name="Text Box 4"/>
          <p:cNvSpPr txBox="1">
            <a:spLocks noChangeArrowheads="1"/>
          </p:cNvSpPr>
          <p:nvPr/>
        </p:nvSpPr>
        <p:spPr bwMode="auto">
          <a:xfrm>
            <a:off x="559435" y="810895"/>
            <a:ext cx="11443970" cy="2652395"/>
          </a:xfrm>
          <a:prstGeom prst="rect">
            <a:avLst/>
          </a:prstGeom>
          <a:solidFill>
            <a:schemeClr val="bg1"/>
          </a:solidFill>
          <a:ln w="9525">
            <a:noFill/>
            <a:miter lim="800000"/>
          </a:ln>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fontAlgn="auto" hangingPunct="1">
              <a:lnSpc>
                <a:spcPct val="150000"/>
              </a:lnSpc>
              <a:spcBef>
                <a:spcPct val="50000"/>
              </a:spcBef>
            </a:pPr>
            <a:r>
              <a:rPr lang="en-US" altLang="zh-CN" sz="2200" dirty="0">
                <a:latin typeface="+mn-ea"/>
                <a:ea typeface="+mn-ea"/>
                <a:cs typeface="Meiryo UI" panose="020B0604030504040204" pitchFamily="34" charset="-128"/>
              </a:rPr>
              <a:t>  </a:t>
            </a:r>
            <a:r>
              <a:rPr lang="zh-CN" altLang="en-US" sz="2800" b="1" dirty="0">
                <a:solidFill>
                  <a:schemeClr val="accent2"/>
                </a:solidFill>
                <a:latin typeface="华文楷体" panose="02010600040101010101" charset="-122"/>
                <a:ea typeface="华文楷体" panose="02010600040101010101" charset="-122"/>
                <a:cs typeface="华文楷体" panose="02010600040101010101" charset="-122"/>
              </a:rPr>
              <a:t>（二）通货膨胀对收入</a:t>
            </a:r>
            <a:r>
              <a:rPr lang="zh-CN" altLang="en-US" sz="2800" b="1" dirty="0">
                <a:solidFill>
                  <a:schemeClr val="accent2"/>
                </a:solidFill>
                <a:latin typeface="华文楷体" panose="02010600040101010101" charset="-122"/>
                <a:ea typeface="华文楷体" panose="02010600040101010101" charset="-122"/>
                <a:cs typeface="华文楷体" panose="02010600040101010101" charset="-122"/>
              </a:rPr>
              <a:t>分配的影响</a:t>
            </a:r>
            <a:endParaRPr lang="zh-CN" altLang="en-US" sz="2200" b="1" dirty="0">
              <a:solidFill>
                <a:schemeClr val="accent2"/>
              </a:solidFill>
              <a:latin typeface="华文楷体" panose="02010600040101010101" charset="-122"/>
              <a:ea typeface="华文楷体" panose="02010600040101010101" charset="-122"/>
              <a:cs typeface="华文楷体" panose="02010600040101010101" charset="-122"/>
            </a:endParaRPr>
          </a:p>
          <a:p>
            <a:pPr indent="558800" eaLnBrk="1" fontAlgn="auto" hangingPunct="1">
              <a:lnSpc>
                <a:spcPct val="150000"/>
              </a:lnSpc>
              <a:spcBef>
                <a:spcPts val="0"/>
              </a:spcBef>
              <a:extLst>
                <a:ext uri="{35155182-B16C-46BC-9424-99874614C6A1}">
                  <wpsdc:indentchars xmlns:wpsdc="http://www.wps.cn/officeDocument/2017/drawingmlCustomData" val="200" checksum="1956455923"/>
                </a:ext>
              </a:extLst>
            </a:pPr>
            <a:r>
              <a:rPr lang="zh-CN" altLang="en-US" sz="2200" dirty="0">
                <a:latin typeface="Times New Roman" panose="02020603050405020304" pitchFamily="18" charset="0"/>
                <a:ea typeface="华文楷体" panose="02010600040101010101" charset="-122"/>
                <a:cs typeface="Times New Roman" panose="02020603050405020304" pitchFamily="18" charset="0"/>
              </a:rPr>
              <a:t>通常而言，实际工资会因物价上涨而下降，导致工资在国民收入中的实际份额下降，以工资为固定收入的劳动者是主要受损者。此外，债务人相对获利，债权人将会受损；实际财富持有者获益，货币持有者受损。</a:t>
            </a:r>
            <a:endParaRPr lang="zh-CN" altLang="en-US" sz="2200" dirty="0">
              <a:latin typeface="Times New Roman" panose="02020603050405020304" pitchFamily="18" charset="0"/>
              <a:ea typeface="华文楷体" panose="02010600040101010101" charset="-122"/>
              <a:cs typeface="Times New Roman" panose="02020603050405020304" pitchFamily="18" charset="0"/>
            </a:endParaRPr>
          </a:p>
        </p:txBody>
      </p:sp>
      <p:pic>
        <p:nvPicPr>
          <p:cNvPr id="2" name="图表 1"/>
          <p:cNvPicPr>
            <a:picLocks noChangeAspect="1"/>
          </p:cNvPicPr>
          <p:nvPr/>
        </p:nvPicPr>
        <p:blipFill>
          <a:blip r:embed="rId1"/>
          <a:stretch>
            <a:fillRect/>
          </a:stretch>
        </p:blipFill>
        <p:spPr>
          <a:xfrm>
            <a:off x="789305" y="3249295"/>
            <a:ext cx="4410710" cy="2709545"/>
          </a:xfrm>
          <a:prstGeom prst="rect">
            <a:avLst/>
          </a:prstGeom>
          <a:noFill/>
          <a:ln w="9525">
            <a:noFill/>
          </a:ln>
        </p:spPr>
      </p:pic>
      <p:sp>
        <p:nvSpPr>
          <p:cNvPr id="4" name="文本框 3"/>
          <p:cNvSpPr txBox="1"/>
          <p:nvPr/>
        </p:nvSpPr>
        <p:spPr>
          <a:xfrm>
            <a:off x="559435" y="6052503"/>
            <a:ext cx="5080000" cy="337185"/>
          </a:xfrm>
          <a:prstGeom prst="rect">
            <a:avLst/>
          </a:prstGeom>
        </p:spPr>
        <p:txBody>
          <a:bodyPr>
            <a:spAutoFit/>
          </a:bodyPr>
          <a:p>
            <a:pPr marL="0" indent="0" algn="ctr" defTabSz="266700">
              <a:spcBef>
                <a:spcPct val="0"/>
              </a:spcBef>
              <a:spcAft>
                <a:spcPts val="700"/>
              </a:spcAft>
            </a:pPr>
            <a:r>
              <a:rPr lang="zh-CN" altLang="en-US" sz="1600" b="1">
                <a:latin typeface="宋体" panose="02010600030101010101" pitchFamily="2" charset="-122"/>
                <a:ea typeface="宋体" panose="02010600030101010101" pitchFamily="2" charset="-122"/>
              </a:rPr>
              <a:t>图</a:t>
            </a:r>
            <a:r>
              <a:rPr lang="en-US" altLang="zh-CN" sz="1600" b="1">
                <a:latin typeface="Times New Roman" panose="02020603050405020304"/>
                <a:ea typeface="Times New Roman" panose="02020603050405020304"/>
              </a:rPr>
              <a:t>10-5  </a:t>
            </a:r>
            <a:r>
              <a:rPr lang="zh-CN" altLang="en-US" sz="1600" b="1">
                <a:latin typeface="宋体" panose="02010600030101010101" pitchFamily="2" charset="-122"/>
                <a:ea typeface="宋体" panose="02010600030101010101" pitchFamily="2" charset="-122"/>
              </a:rPr>
              <a:t>中国</a:t>
            </a:r>
            <a:r>
              <a:rPr lang="en-US" altLang="zh-CN" sz="1600" b="1">
                <a:latin typeface="Times New Roman" panose="02020603050405020304"/>
                <a:ea typeface="Times New Roman" panose="02020603050405020304"/>
              </a:rPr>
              <a:t>CPI</a:t>
            </a:r>
            <a:r>
              <a:rPr lang="zh-CN" altLang="en-US" sz="1600" b="1">
                <a:latin typeface="宋体" panose="02010600030101010101" pitchFamily="2" charset="-122"/>
                <a:ea typeface="宋体" panose="02010600030101010101" pitchFamily="2" charset="-122"/>
              </a:rPr>
              <a:t>与居民收入分配份额的走势比较</a:t>
            </a:r>
            <a:endParaRPr lang="zh-CN" altLang="en-US" sz="1600" b="1">
              <a:latin typeface="宋体" panose="02010600030101010101" pitchFamily="2" charset="-122"/>
              <a:ea typeface="宋体" panose="02010600030101010101" pitchFamily="2" charset="-122"/>
            </a:endParaRPr>
          </a:p>
        </p:txBody>
      </p:sp>
      <p:sp>
        <p:nvSpPr>
          <p:cNvPr id="5" name="文本框 4"/>
          <p:cNvSpPr txBox="1"/>
          <p:nvPr/>
        </p:nvSpPr>
        <p:spPr>
          <a:xfrm>
            <a:off x="5414010" y="2785110"/>
            <a:ext cx="6657975" cy="3784600"/>
          </a:xfrm>
          <a:prstGeom prst="rect">
            <a:avLst/>
          </a:prstGeom>
        </p:spPr>
        <p:txBody>
          <a:bodyPr wrap="square">
            <a:spAutoFit/>
          </a:bodyPr>
          <a:p>
            <a:pPr marL="0" indent="508000" algn="l" defTabSz="914400">
              <a:lnSpc>
                <a:spcPct val="150000"/>
              </a:lnSpc>
              <a:spcBef>
                <a:spcPts val="0"/>
              </a:spcBef>
              <a:buClrTx/>
              <a:buSzTx/>
              <a:buFontTx/>
              <a:extLst>
                <a:ext uri="{35155182-B16C-46BC-9424-99874614C6A1}">
                  <wpsdc:indentchars xmlns:wpsdc="http://www.wps.cn/officeDocument/2017/drawingmlCustomData" val="200" checksum="282533468"/>
                </a:ext>
              </a:extLst>
            </a:pPr>
            <a:r>
              <a:rPr lang="zh-CN" altLang="en-US" sz="2000" dirty="0">
                <a:latin typeface="Times New Roman" panose="02020603050405020304" pitchFamily="18" charset="0"/>
                <a:ea typeface="华文楷体" panose="02010600040101010101" charset="-122"/>
                <a:cs typeface="Times New Roman" panose="02020603050405020304" pitchFamily="18" charset="0"/>
              </a:rPr>
              <a:t>如图所示：对2000年前后两个阶段分别进行观察，可以发现：无论使用初次分配还是再分配阶段的数据，物价变化与居民收入份额呈负相关关系；1992-1999年，CPI与居民初次分配份额和再分配份额的相关系数分别为-0.73和-0.79；2000-2022年，CPI与居民初次分配份额和再分配份额的相关系数分别为-0.58和-0.61。鉴于工资是居民部门的主要收入来源，上述结果有力印证了通货膨胀对固定工资收入者的不利影响。</a:t>
            </a:r>
            <a:endParaRPr lang="zh-CN" altLang="en-US" sz="2000" dirty="0">
              <a:latin typeface="Times New Roman" panose="02020603050405020304" pitchFamily="18" charset="0"/>
              <a:ea typeface="华文楷体" panose="02010600040101010101" charset="-122"/>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blinds(horizontal)">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ldLvl="0" animBg="1"/>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5" name="Rectangle 5"/>
          <p:cNvSpPr>
            <a:spLocks noChangeArrowheads="1"/>
          </p:cNvSpPr>
          <p:nvPr/>
        </p:nvSpPr>
        <p:spPr bwMode="auto">
          <a:xfrm>
            <a:off x="1092096" y="1456690"/>
            <a:ext cx="10142220" cy="4787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endParaRPr lang="en-US" altLang="zh-CN" sz="2000" dirty="0">
              <a:latin typeface="微软雅黑" panose="020B0503020204020204" pitchFamily="34" charset="-122"/>
              <a:ea typeface="微软雅黑" panose="020B0503020204020204" pitchFamily="34" charset="-122"/>
            </a:endParaRPr>
          </a:p>
        </p:txBody>
      </p:sp>
      <p:sp>
        <p:nvSpPr>
          <p:cNvPr id="3" name="Rectangle 5"/>
          <p:cNvSpPr>
            <a:spLocks noChangeArrowheads="1"/>
          </p:cNvSpPr>
          <p:nvPr/>
        </p:nvSpPr>
        <p:spPr bwMode="auto">
          <a:xfrm>
            <a:off x="1237511" y="4452620"/>
            <a:ext cx="10142220" cy="179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r>
              <a:rPr kumimoji="1" lang="en-US" altLang="zh-CN" sz="2800" b="1" dirty="0">
                <a:latin typeface="微软雅黑" panose="020B0503020204020204" pitchFamily="34" charset="-122"/>
                <a:ea typeface="微软雅黑" panose="020B0503020204020204" pitchFamily="34" charset="-122"/>
              </a:rPr>
              <a:t>   </a:t>
            </a:r>
            <a:endParaRPr lang="en-US" altLang="zh-CN" sz="2000" dirty="0">
              <a:latin typeface="微软雅黑" panose="020B0503020204020204" pitchFamily="34" charset="-122"/>
              <a:ea typeface="微软雅黑" panose="020B0503020204020204" pitchFamily="34" charset="-122"/>
            </a:endParaRPr>
          </a:p>
        </p:txBody>
      </p:sp>
      <p:sp>
        <p:nvSpPr>
          <p:cNvPr id="9" name="灯片编号占位符 6"/>
          <p:cNvSpPr txBox="1"/>
          <p:nvPr/>
        </p:nvSpPr>
        <p:spPr>
          <a:xfrm>
            <a:off x="10888524" y="6619009"/>
            <a:ext cx="932884" cy="311727"/>
          </a:xfrm>
          <a:prstGeom prst="rect">
            <a:avLst/>
          </a:prstGeom>
        </p:spPr>
        <p:txBody>
          <a:bodyPr vert="horz" lIns="91440" tIns="45720" rIns="91440" bIns="45720" rtlCol="0" anchor="ctr"/>
          <a:lstStyle>
            <a:defPPr>
              <a:defRPr lang="zh-CN"/>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A0DB2DC-4C9A-4742-B13C-FB6460FD3503}" type="slidenum">
              <a:rPr lang="zh-CN" altLang="en-US" sz="2000" smtClean="0">
                <a:solidFill>
                  <a:schemeClr val="tx1"/>
                </a:solidFill>
              </a:rPr>
            </a:fld>
            <a:endParaRPr lang="zh-CN" altLang="en-US" sz="2000" dirty="0">
              <a:solidFill>
                <a:schemeClr val="tx1"/>
              </a:solidFill>
            </a:endParaRPr>
          </a:p>
        </p:txBody>
      </p:sp>
      <p:sp>
        <p:nvSpPr>
          <p:cNvPr id="11" name="Rectangle 4" descr="浅色上对角线"/>
          <p:cNvSpPr>
            <a:spLocks noChangeArrowheads="1"/>
          </p:cNvSpPr>
          <p:nvPr/>
        </p:nvSpPr>
        <p:spPr bwMode="auto">
          <a:xfrm>
            <a:off x="861591" y="107576"/>
            <a:ext cx="5234409"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一、通货膨胀的宏观经济</a:t>
            </a: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影响</a:t>
            </a:r>
            <a:endPar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endParaRPr>
          </a:p>
        </p:txBody>
      </p:sp>
      <p:sp>
        <p:nvSpPr>
          <p:cNvPr id="8" name="Text Box 4"/>
          <p:cNvSpPr txBox="1">
            <a:spLocks noChangeArrowheads="1"/>
          </p:cNvSpPr>
          <p:nvPr/>
        </p:nvSpPr>
        <p:spPr bwMode="auto">
          <a:xfrm>
            <a:off x="559435" y="998855"/>
            <a:ext cx="11443970" cy="2652395"/>
          </a:xfrm>
          <a:prstGeom prst="rect">
            <a:avLst/>
          </a:prstGeom>
          <a:solidFill>
            <a:schemeClr val="bg1"/>
          </a:solidFill>
          <a:ln w="9525">
            <a:noFill/>
            <a:miter lim="800000"/>
          </a:ln>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fontAlgn="auto" hangingPunct="1">
              <a:lnSpc>
                <a:spcPct val="150000"/>
              </a:lnSpc>
              <a:spcBef>
                <a:spcPct val="50000"/>
              </a:spcBef>
            </a:pPr>
            <a:r>
              <a:rPr lang="en-US" altLang="zh-CN" sz="2200" dirty="0">
                <a:latin typeface="+mn-ea"/>
                <a:ea typeface="+mn-ea"/>
                <a:cs typeface="Meiryo UI" panose="020B0604030504040204" pitchFamily="34" charset="-128"/>
              </a:rPr>
              <a:t>  </a:t>
            </a:r>
            <a:r>
              <a:rPr lang="zh-CN" altLang="en-US" sz="2800" b="1" dirty="0">
                <a:solidFill>
                  <a:schemeClr val="accent2"/>
                </a:solidFill>
                <a:latin typeface="华文楷体" panose="02010600040101010101" charset="-122"/>
                <a:ea typeface="华文楷体" panose="02010600040101010101" charset="-122"/>
                <a:cs typeface="华文楷体" panose="02010600040101010101" charset="-122"/>
              </a:rPr>
              <a:t>（三）通货膨胀对</a:t>
            </a:r>
            <a:r>
              <a:rPr lang="zh-CN" altLang="en-US" sz="2800" b="1" dirty="0">
                <a:solidFill>
                  <a:schemeClr val="accent2"/>
                </a:solidFill>
                <a:latin typeface="华文楷体" panose="02010600040101010101" charset="-122"/>
                <a:ea typeface="华文楷体" panose="02010600040101010101" charset="-122"/>
                <a:cs typeface="华文楷体" panose="02010600040101010101" charset="-122"/>
              </a:rPr>
              <a:t>消费结构的影响</a:t>
            </a:r>
            <a:endParaRPr lang="zh-CN" altLang="en-US" sz="2200" b="1" dirty="0">
              <a:solidFill>
                <a:schemeClr val="accent2"/>
              </a:solidFill>
              <a:latin typeface="华文楷体" panose="02010600040101010101" charset="-122"/>
              <a:ea typeface="华文楷体" panose="02010600040101010101" charset="-122"/>
              <a:cs typeface="华文楷体" panose="02010600040101010101" charset="-122"/>
            </a:endParaRPr>
          </a:p>
          <a:p>
            <a:pPr indent="558800" eaLnBrk="1" fontAlgn="auto" hangingPunct="1">
              <a:lnSpc>
                <a:spcPct val="150000"/>
              </a:lnSpc>
              <a:spcBef>
                <a:spcPts val="0"/>
              </a:spcBef>
              <a:extLst>
                <a:ext uri="{35155182-B16C-46BC-9424-99874614C6A1}">
                  <wpsdc:indentchars xmlns:wpsdc="http://www.wps.cn/officeDocument/2017/drawingmlCustomData" val="200" checksum="1956455923"/>
                </a:ext>
              </a:extLst>
            </a:pPr>
            <a:r>
              <a:rPr lang="zh-CN" altLang="en-US" sz="2200" dirty="0">
                <a:latin typeface="Times New Roman" panose="02020603050405020304" pitchFamily="18" charset="0"/>
                <a:ea typeface="华文楷体" panose="02010600040101010101" charset="-122"/>
                <a:cs typeface="Times New Roman" panose="02020603050405020304" pitchFamily="18" charset="0"/>
              </a:rPr>
              <a:t>通货膨胀会降低货币购买力，进而影响消费意愿与消费能力。通货膨胀程度不高的情况下，其会降低消费能力，从而减少消费。但严重通货膨胀条件下，通胀预期会引发避险性抢购，短期内因消费意愿强烈而推高消费。因此，其综合效应不易预判。</a:t>
            </a:r>
            <a:endParaRPr lang="zh-CN" altLang="en-US" sz="2200" dirty="0">
              <a:latin typeface="Times New Roman" panose="02020603050405020304" pitchFamily="18" charset="0"/>
              <a:ea typeface="华文楷体" panose="02010600040101010101" charset="-122"/>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blinds(horizontal)">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ldLvl="0" animBg="1"/>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5" name="Rectangle 5"/>
          <p:cNvSpPr>
            <a:spLocks noChangeArrowheads="1"/>
          </p:cNvSpPr>
          <p:nvPr/>
        </p:nvSpPr>
        <p:spPr bwMode="auto">
          <a:xfrm>
            <a:off x="1092096" y="1456690"/>
            <a:ext cx="10142220" cy="4787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endParaRPr lang="en-US" altLang="zh-CN" sz="2000" dirty="0">
              <a:latin typeface="微软雅黑" panose="020B0503020204020204" pitchFamily="34" charset="-122"/>
              <a:ea typeface="微软雅黑" panose="020B0503020204020204" pitchFamily="34" charset="-122"/>
            </a:endParaRPr>
          </a:p>
        </p:txBody>
      </p:sp>
      <p:sp>
        <p:nvSpPr>
          <p:cNvPr id="3" name="Rectangle 5"/>
          <p:cNvSpPr>
            <a:spLocks noChangeArrowheads="1"/>
          </p:cNvSpPr>
          <p:nvPr/>
        </p:nvSpPr>
        <p:spPr bwMode="auto">
          <a:xfrm>
            <a:off x="1237511" y="4452620"/>
            <a:ext cx="10142220" cy="179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r>
              <a:rPr kumimoji="1" lang="en-US" altLang="zh-CN" sz="2800" b="1" dirty="0">
                <a:latin typeface="微软雅黑" panose="020B0503020204020204" pitchFamily="34" charset="-122"/>
                <a:ea typeface="微软雅黑" panose="020B0503020204020204" pitchFamily="34" charset="-122"/>
              </a:rPr>
              <a:t>   </a:t>
            </a:r>
            <a:endParaRPr lang="en-US" altLang="zh-CN" sz="2000" dirty="0">
              <a:latin typeface="微软雅黑" panose="020B0503020204020204" pitchFamily="34" charset="-122"/>
              <a:ea typeface="微软雅黑" panose="020B0503020204020204" pitchFamily="34" charset="-122"/>
            </a:endParaRPr>
          </a:p>
        </p:txBody>
      </p:sp>
      <p:sp>
        <p:nvSpPr>
          <p:cNvPr id="9" name="灯片编号占位符 6"/>
          <p:cNvSpPr txBox="1"/>
          <p:nvPr/>
        </p:nvSpPr>
        <p:spPr>
          <a:xfrm>
            <a:off x="10888524" y="6619009"/>
            <a:ext cx="932884" cy="311727"/>
          </a:xfrm>
          <a:prstGeom prst="rect">
            <a:avLst/>
          </a:prstGeom>
        </p:spPr>
        <p:txBody>
          <a:bodyPr vert="horz" lIns="91440" tIns="45720" rIns="91440" bIns="45720" rtlCol="0" anchor="ctr"/>
          <a:lstStyle>
            <a:defPPr>
              <a:defRPr lang="zh-CN"/>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A0DB2DC-4C9A-4742-B13C-FB6460FD3503}" type="slidenum">
              <a:rPr lang="zh-CN" altLang="en-US" sz="2000" smtClean="0">
                <a:solidFill>
                  <a:schemeClr val="tx1"/>
                </a:solidFill>
              </a:rPr>
            </a:fld>
            <a:endParaRPr lang="zh-CN" altLang="en-US" sz="2000" dirty="0">
              <a:solidFill>
                <a:schemeClr val="tx1"/>
              </a:solidFill>
            </a:endParaRPr>
          </a:p>
        </p:txBody>
      </p:sp>
      <p:sp>
        <p:nvSpPr>
          <p:cNvPr id="11" name="Rectangle 4" descr="浅色上对角线"/>
          <p:cNvSpPr>
            <a:spLocks noChangeArrowheads="1"/>
          </p:cNvSpPr>
          <p:nvPr/>
        </p:nvSpPr>
        <p:spPr bwMode="auto">
          <a:xfrm>
            <a:off x="861591" y="107576"/>
            <a:ext cx="5234409"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一、通货膨胀的宏观经济</a:t>
            </a: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影响</a:t>
            </a:r>
            <a:endPar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endParaRPr>
          </a:p>
        </p:txBody>
      </p:sp>
      <p:sp>
        <p:nvSpPr>
          <p:cNvPr id="8" name="Text Box 4"/>
          <p:cNvSpPr txBox="1">
            <a:spLocks noChangeArrowheads="1"/>
          </p:cNvSpPr>
          <p:nvPr/>
        </p:nvSpPr>
        <p:spPr bwMode="auto">
          <a:xfrm>
            <a:off x="559435" y="998855"/>
            <a:ext cx="11443970" cy="2360930"/>
          </a:xfrm>
          <a:prstGeom prst="rect">
            <a:avLst/>
          </a:prstGeom>
          <a:solidFill>
            <a:schemeClr val="bg1"/>
          </a:solidFill>
          <a:ln w="9525">
            <a:noFill/>
            <a:miter lim="800000"/>
          </a:ln>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fontAlgn="auto" hangingPunct="1">
              <a:lnSpc>
                <a:spcPct val="150000"/>
              </a:lnSpc>
              <a:spcBef>
                <a:spcPct val="50000"/>
              </a:spcBef>
            </a:pPr>
            <a:r>
              <a:rPr lang="en-US" altLang="zh-CN" sz="2200" dirty="0">
                <a:latin typeface="+mn-ea"/>
                <a:ea typeface="+mn-ea"/>
                <a:cs typeface="Meiryo UI" panose="020B0604030504040204" pitchFamily="34" charset="-128"/>
              </a:rPr>
              <a:t>  </a:t>
            </a:r>
            <a:r>
              <a:rPr lang="zh-CN" altLang="en-US" sz="2800" b="1" dirty="0">
                <a:solidFill>
                  <a:schemeClr val="accent2"/>
                </a:solidFill>
                <a:latin typeface="华文楷体" panose="02010600040101010101" charset="-122"/>
                <a:ea typeface="华文楷体" panose="02010600040101010101" charset="-122"/>
                <a:cs typeface="华文楷体" panose="02010600040101010101" charset="-122"/>
              </a:rPr>
              <a:t>（四）通货膨胀对</a:t>
            </a:r>
            <a:r>
              <a:rPr lang="zh-CN" altLang="en-US" sz="2800" b="1" dirty="0">
                <a:solidFill>
                  <a:schemeClr val="accent2"/>
                </a:solidFill>
                <a:latin typeface="华文楷体" panose="02010600040101010101" charset="-122"/>
                <a:ea typeface="华文楷体" panose="02010600040101010101" charset="-122"/>
                <a:cs typeface="华文楷体" panose="02010600040101010101" charset="-122"/>
              </a:rPr>
              <a:t>失业率的影响</a:t>
            </a:r>
            <a:endParaRPr lang="zh-CN" altLang="en-US" sz="2200" b="1" dirty="0">
              <a:solidFill>
                <a:schemeClr val="accent2"/>
              </a:solidFill>
              <a:latin typeface="华文楷体" panose="02010600040101010101" charset="-122"/>
              <a:ea typeface="华文楷体" panose="02010600040101010101" charset="-122"/>
              <a:cs typeface="华文楷体" panose="02010600040101010101" charset="-122"/>
            </a:endParaRPr>
          </a:p>
          <a:p>
            <a:pPr indent="558800" eaLnBrk="1" fontAlgn="auto" hangingPunct="1">
              <a:lnSpc>
                <a:spcPct val="150000"/>
              </a:lnSpc>
              <a:spcBef>
                <a:spcPts val="0"/>
              </a:spcBef>
              <a:extLst>
                <a:ext uri="{35155182-B16C-46BC-9424-99874614C6A1}">
                  <wpsdc:indentchars xmlns:wpsdc="http://www.wps.cn/officeDocument/2017/drawingmlCustomData" val="200" checksum="1956455923"/>
                </a:ext>
              </a:extLst>
            </a:pPr>
            <a:r>
              <a:rPr lang="zh-CN" altLang="en-US" sz="2200" dirty="0">
                <a:latin typeface="Times New Roman" panose="02020603050405020304" pitchFamily="18" charset="0"/>
                <a:ea typeface="华文楷体" panose="02010600040101010101" charset="-122"/>
                <a:cs typeface="Times New Roman" panose="02020603050405020304" pitchFamily="18" charset="0"/>
                <a:sym typeface="+mn-ea"/>
              </a:rPr>
              <a:t>菲利普斯曲线是刻画</a:t>
            </a:r>
            <a:r>
              <a:rPr lang="zh-CN" altLang="en-US" sz="2200" dirty="0">
                <a:latin typeface="Times New Roman" panose="02020603050405020304" pitchFamily="18" charset="0"/>
                <a:ea typeface="华文楷体" panose="02010600040101010101" charset="-122"/>
                <a:cs typeface="Times New Roman" panose="02020603050405020304" pitchFamily="18" charset="0"/>
              </a:rPr>
              <a:t>失业与通货膨胀之间替代关系的有力工具。菲利普斯曲线表明：失业率与通货膨胀率呈反向变动关系；宏观经济政策调控，可在失业率与通货膨胀率之间权衡取舍；通货膨胀率为</a:t>
            </a:r>
            <a:r>
              <a:rPr lang="en-US" altLang="zh-CN" sz="2200" dirty="0">
                <a:latin typeface="Times New Roman" panose="02020603050405020304" pitchFamily="18" charset="0"/>
                <a:ea typeface="华文楷体" panose="02010600040101010101" charset="-122"/>
                <a:cs typeface="Times New Roman" panose="02020603050405020304" pitchFamily="18" charset="0"/>
              </a:rPr>
              <a:t>0</a:t>
            </a:r>
            <a:r>
              <a:rPr lang="zh-CN" altLang="en-US" sz="2200" dirty="0">
                <a:latin typeface="Times New Roman" panose="02020603050405020304" pitchFamily="18" charset="0"/>
                <a:ea typeface="华文楷体" panose="02010600040101010101" charset="-122"/>
                <a:cs typeface="Times New Roman" panose="02020603050405020304" pitchFamily="18" charset="0"/>
              </a:rPr>
              <a:t>时，对应的失业率称为自然失业率。</a:t>
            </a:r>
            <a:endParaRPr lang="zh-CN" altLang="en-US" sz="2200" dirty="0">
              <a:latin typeface="Times New Roman" panose="02020603050405020304" pitchFamily="18" charset="0"/>
              <a:ea typeface="华文楷体" panose="02010600040101010101" charset="-122"/>
              <a:cs typeface="Times New Roman" panose="02020603050405020304" pitchFamily="18" charset="0"/>
            </a:endParaRPr>
          </a:p>
        </p:txBody>
      </p:sp>
      <p:pic>
        <p:nvPicPr>
          <p:cNvPr id="2" name="图表 1"/>
          <p:cNvPicPr>
            <a:picLocks noChangeAspect="1"/>
          </p:cNvPicPr>
          <p:nvPr/>
        </p:nvPicPr>
        <p:blipFill>
          <a:blip r:embed="rId1"/>
          <a:stretch>
            <a:fillRect/>
          </a:stretch>
        </p:blipFill>
        <p:spPr>
          <a:xfrm>
            <a:off x="632460" y="3187065"/>
            <a:ext cx="4500245" cy="2772410"/>
          </a:xfrm>
          <a:prstGeom prst="rect">
            <a:avLst/>
          </a:prstGeom>
          <a:noFill/>
          <a:ln w="9525">
            <a:noFill/>
          </a:ln>
        </p:spPr>
      </p:pic>
      <p:sp>
        <p:nvSpPr>
          <p:cNvPr id="4" name="文本框 3"/>
          <p:cNvSpPr txBox="1"/>
          <p:nvPr/>
        </p:nvSpPr>
        <p:spPr>
          <a:xfrm>
            <a:off x="522605" y="6041708"/>
            <a:ext cx="5080000" cy="337185"/>
          </a:xfrm>
          <a:prstGeom prst="rect">
            <a:avLst/>
          </a:prstGeom>
        </p:spPr>
        <p:txBody>
          <a:bodyPr>
            <a:spAutoFit/>
          </a:bodyPr>
          <a:p>
            <a:pPr marL="0" indent="0" algn="ctr" defTabSz="266700">
              <a:spcBef>
                <a:spcPct val="0"/>
              </a:spcBef>
              <a:spcAft>
                <a:spcPts val="700"/>
              </a:spcAft>
            </a:pPr>
            <a:r>
              <a:rPr lang="zh-CN" altLang="en-US" sz="1600" b="1">
                <a:latin typeface="宋体" panose="02010600030101010101" pitchFamily="2" charset="-122"/>
                <a:ea typeface="宋体" panose="02010600030101010101" pitchFamily="2" charset="-122"/>
              </a:rPr>
              <a:t>图</a:t>
            </a:r>
            <a:r>
              <a:rPr lang="en-US" altLang="zh-CN" sz="1600" b="1">
                <a:latin typeface="Times New Roman" panose="02020603050405020304"/>
                <a:ea typeface="Times New Roman" panose="02020603050405020304"/>
              </a:rPr>
              <a:t>10-7  </a:t>
            </a:r>
            <a:r>
              <a:rPr lang="zh-CN" altLang="en-US" sz="1600" b="1">
                <a:latin typeface="宋体" panose="02010600030101010101" pitchFamily="2" charset="-122"/>
                <a:ea typeface="宋体" panose="02010600030101010101" pitchFamily="2" charset="-122"/>
              </a:rPr>
              <a:t>基于长期年度登记失业率的菲利普斯曲线检验</a:t>
            </a:r>
            <a:endParaRPr lang="zh-CN" altLang="en-US" sz="1600" b="1">
              <a:latin typeface="宋体" panose="02010600030101010101" pitchFamily="2" charset="-122"/>
              <a:ea typeface="宋体" panose="02010600030101010101" pitchFamily="2" charset="-122"/>
            </a:endParaRPr>
          </a:p>
        </p:txBody>
      </p:sp>
      <p:sp>
        <p:nvSpPr>
          <p:cNvPr id="5" name="文本框 4"/>
          <p:cNvSpPr txBox="1"/>
          <p:nvPr/>
        </p:nvSpPr>
        <p:spPr>
          <a:xfrm>
            <a:off x="5734685" y="3383280"/>
            <a:ext cx="6086475" cy="2861310"/>
          </a:xfrm>
          <a:prstGeom prst="rect">
            <a:avLst/>
          </a:prstGeom>
        </p:spPr>
        <p:txBody>
          <a:bodyPr wrap="square">
            <a:spAutoFit/>
          </a:bodyPr>
          <a:p>
            <a:pPr marL="0" indent="304800" algn="just" defTabSz="266700">
              <a:lnSpc>
                <a:spcPct val="150000"/>
              </a:lnSpc>
              <a:spcBef>
                <a:spcPct val="0"/>
              </a:spcBef>
              <a:spcAft>
                <a:spcPct val="0"/>
              </a:spcAft>
            </a:pPr>
            <a:r>
              <a:rPr lang="zh-CN" altLang="en-US" sz="2000" dirty="0">
                <a:latin typeface="Times New Roman" panose="02020603050405020304" pitchFamily="18" charset="0"/>
                <a:ea typeface="华文楷体" panose="02010600040101010101" charset="-122"/>
                <a:cs typeface="Times New Roman" panose="02020603050405020304" pitchFamily="18" charset="0"/>
              </a:rPr>
              <a:t>图10-7利用我国1978-2021年统计数据，绘制城镇登记失业率与通货膨胀率的散点图，并拟合对应的菲利普斯曲线。结果显示，城镇登记失业率与通货膨胀率之间存在替代关系（二者相关系数为-0.44）；据其判断，我国的自然（登记）失业率在4%左右，温和通胀之下的（登记）失业率范围大致在2%-5%之间。</a:t>
            </a:r>
            <a:endParaRPr lang="zh-CN" altLang="en-US" sz="2000" dirty="0">
              <a:latin typeface="Times New Roman" panose="02020603050405020304" pitchFamily="18" charset="0"/>
              <a:ea typeface="华文楷体" panose="02010600040101010101" charset="-122"/>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blinds(horizontal)">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ldLvl="0" animBg="1"/>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5" name="Rectangle 5"/>
          <p:cNvSpPr>
            <a:spLocks noChangeArrowheads="1"/>
          </p:cNvSpPr>
          <p:nvPr/>
        </p:nvSpPr>
        <p:spPr bwMode="auto">
          <a:xfrm>
            <a:off x="1092096" y="1456690"/>
            <a:ext cx="10142220" cy="4787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endParaRPr lang="en-US" altLang="zh-CN" sz="2000" dirty="0">
              <a:latin typeface="微软雅黑" panose="020B0503020204020204" pitchFamily="34" charset="-122"/>
              <a:ea typeface="微软雅黑" panose="020B0503020204020204" pitchFamily="34" charset="-122"/>
            </a:endParaRPr>
          </a:p>
        </p:txBody>
      </p:sp>
      <p:sp>
        <p:nvSpPr>
          <p:cNvPr id="3" name="Rectangle 5"/>
          <p:cNvSpPr>
            <a:spLocks noChangeArrowheads="1"/>
          </p:cNvSpPr>
          <p:nvPr/>
        </p:nvSpPr>
        <p:spPr bwMode="auto">
          <a:xfrm>
            <a:off x="1237511" y="4452620"/>
            <a:ext cx="10142220" cy="179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r>
              <a:rPr kumimoji="1" lang="en-US" altLang="zh-CN" sz="2800" b="1" dirty="0">
                <a:latin typeface="微软雅黑" panose="020B0503020204020204" pitchFamily="34" charset="-122"/>
                <a:ea typeface="微软雅黑" panose="020B0503020204020204" pitchFamily="34" charset="-122"/>
              </a:rPr>
              <a:t>   </a:t>
            </a:r>
            <a:endParaRPr lang="en-US" altLang="zh-CN" sz="2000" dirty="0">
              <a:latin typeface="微软雅黑" panose="020B0503020204020204" pitchFamily="34" charset="-122"/>
              <a:ea typeface="微软雅黑" panose="020B0503020204020204" pitchFamily="34" charset="-122"/>
            </a:endParaRPr>
          </a:p>
        </p:txBody>
      </p:sp>
      <p:sp>
        <p:nvSpPr>
          <p:cNvPr id="6" name="文本框 5"/>
          <p:cNvSpPr txBox="1"/>
          <p:nvPr/>
        </p:nvSpPr>
        <p:spPr>
          <a:xfrm>
            <a:off x="614680" y="809625"/>
            <a:ext cx="11435715" cy="5738495"/>
          </a:xfrm>
          <a:prstGeom prst="rect">
            <a:avLst/>
          </a:prstGeom>
        </p:spPr>
        <p:txBody>
          <a:bodyPr wrap="square">
            <a:noAutofit/>
          </a:bodyPr>
          <a:lstStyle/>
          <a:p>
            <a:pPr indent="252095" algn="just" defTabSz="266700">
              <a:lnSpc>
                <a:spcPct val="140000"/>
              </a:lnSpc>
              <a:spcBef>
                <a:spcPts val="700"/>
              </a:spcBef>
              <a:spcAft>
                <a:spcPct val="0"/>
              </a:spcAft>
            </a:pPr>
            <a:r>
              <a:rPr lang="en-US" altLang="zh-CN" sz="2400" b="1" dirty="0">
                <a:latin typeface="Times New Roman" panose="02020603050405020304" pitchFamily="18" charset="0"/>
                <a:ea typeface="华文楷体" panose="02010600040101010101" charset="-122"/>
                <a:cs typeface="Times New Roman" panose="02020603050405020304" pitchFamily="18" charset="0"/>
              </a:rPr>
              <a:t>  </a:t>
            </a:r>
            <a:r>
              <a:rPr lang="en-US" altLang="zh-CN" sz="2400" b="1" dirty="0">
                <a:solidFill>
                  <a:schemeClr val="accent1"/>
                </a:solidFill>
                <a:latin typeface="Times New Roman" panose="02020603050405020304" pitchFamily="18" charset="0"/>
                <a:ea typeface="华文楷体" panose="02010600040101010101" charset="-122"/>
                <a:cs typeface="Times New Roman" panose="02020603050405020304" pitchFamily="18" charset="0"/>
              </a:rPr>
              <a:t> </a:t>
            </a:r>
            <a:r>
              <a:rPr lang="zh-CN" altLang="en-US" sz="2800" b="1" dirty="0">
                <a:solidFill>
                  <a:schemeClr val="accent2"/>
                </a:solidFill>
                <a:latin typeface="Times New Roman" panose="02020603050405020304" pitchFamily="18" charset="0"/>
                <a:ea typeface="华文楷体" panose="02010600040101010101" charset="-122"/>
                <a:cs typeface="Times New Roman" panose="02020603050405020304" pitchFamily="18" charset="0"/>
              </a:rPr>
              <a:t>（一）有利论</a:t>
            </a:r>
            <a:endParaRPr lang="zh-CN" altLang="en-US" sz="2400" b="1" dirty="0">
              <a:solidFill>
                <a:schemeClr val="accent2"/>
              </a:solidFill>
              <a:latin typeface="Times New Roman" panose="02020603050405020304" pitchFamily="18" charset="0"/>
              <a:ea typeface="华文楷体" panose="02010600040101010101" charset="-122"/>
              <a:cs typeface="Times New Roman" panose="02020603050405020304" pitchFamily="18" charset="0"/>
            </a:endParaRPr>
          </a:p>
          <a:p>
            <a:pPr indent="252095" algn="just" defTabSz="266700">
              <a:lnSpc>
                <a:spcPct val="140000"/>
              </a:lnSpc>
              <a:spcBef>
                <a:spcPts val="700"/>
              </a:spcBef>
              <a:spcAft>
                <a:spcPct val="0"/>
              </a:spcAft>
            </a:pPr>
            <a:r>
              <a:rPr lang="en-US" altLang="zh-CN" sz="2400" dirty="0">
                <a:latin typeface="Times New Roman" panose="02020603050405020304" pitchFamily="18" charset="0"/>
                <a:ea typeface="华文楷体" panose="02010600040101010101" charset="-122"/>
                <a:cs typeface="Times New Roman" panose="02020603050405020304" pitchFamily="18" charset="0"/>
              </a:rPr>
              <a:t>    </a:t>
            </a:r>
            <a:r>
              <a:rPr lang="zh-CN" altLang="en-US" sz="2400" dirty="0">
                <a:latin typeface="Times New Roman" panose="02020603050405020304" pitchFamily="18" charset="0"/>
                <a:ea typeface="华文楷体" panose="02010600040101010101" charset="-122"/>
                <a:cs typeface="Times New Roman" panose="02020603050405020304" pitchFamily="18" charset="0"/>
                <a:sym typeface="+mn-ea"/>
              </a:rPr>
              <a:t>阿尔佛雷德</a:t>
            </a:r>
            <a:r>
              <a:rPr lang="en-US" altLang="zh-CN" sz="2400" dirty="0">
                <a:latin typeface="Times New Roman" panose="02020603050405020304" pitchFamily="18" charset="0"/>
                <a:ea typeface="华文楷体" panose="02010600040101010101" charset="-122"/>
                <a:cs typeface="Times New Roman" panose="02020603050405020304" pitchFamily="18" charset="0"/>
                <a:sym typeface="+mn-ea"/>
              </a:rPr>
              <a:t>·</a:t>
            </a:r>
            <a:r>
              <a:rPr lang="zh-CN" altLang="en-US" sz="2400" dirty="0">
                <a:latin typeface="Times New Roman" panose="02020603050405020304" pitchFamily="18" charset="0"/>
                <a:ea typeface="华文楷体" panose="02010600040101010101" charset="-122"/>
                <a:cs typeface="Times New Roman" panose="02020603050405020304" pitchFamily="18" charset="0"/>
                <a:sym typeface="+mn-ea"/>
              </a:rPr>
              <a:t>岑克尔认为</a:t>
            </a:r>
            <a:r>
              <a:rPr lang="en-US" altLang="zh-CN" sz="2400" dirty="0">
                <a:latin typeface="Times New Roman" panose="02020603050405020304" pitchFamily="18" charset="0"/>
                <a:ea typeface="华文楷体" panose="02010600040101010101" charset="-122"/>
                <a:cs typeface="Times New Roman" panose="02020603050405020304" pitchFamily="18" charset="0"/>
                <a:sym typeface="+mn-ea"/>
              </a:rPr>
              <a:t>“</a:t>
            </a:r>
            <a:r>
              <a:rPr lang="zh-CN" altLang="en-US" sz="2400" dirty="0">
                <a:latin typeface="Times New Roman" panose="02020603050405020304" pitchFamily="18" charset="0"/>
                <a:ea typeface="华文楷体" panose="02010600040101010101" charset="-122"/>
                <a:cs typeface="Times New Roman" panose="02020603050405020304" pitchFamily="18" charset="0"/>
                <a:sym typeface="+mn-ea"/>
              </a:rPr>
              <a:t>没有理由害怕（生产力提高和商品增多之际单纯物价下降的）通货紧缩</a:t>
            </a:r>
            <a:r>
              <a:rPr lang="en-US" altLang="zh-CN" sz="2400" dirty="0">
                <a:latin typeface="Times New Roman" panose="02020603050405020304" pitchFamily="18" charset="0"/>
                <a:ea typeface="华文楷体" panose="02010600040101010101" charset="-122"/>
                <a:cs typeface="Times New Roman" panose="02020603050405020304" pitchFamily="18" charset="0"/>
                <a:sym typeface="+mn-ea"/>
              </a:rPr>
              <a:t>”</a:t>
            </a:r>
            <a:r>
              <a:rPr lang="zh-CN" altLang="en-US" sz="2400" dirty="0">
                <a:latin typeface="Times New Roman" panose="02020603050405020304" pitchFamily="18" charset="0"/>
                <a:ea typeface="华文楷体" panose="02010600040101010101" charset="-122"/>
                <a:cs typeface="Times New Roman" panose="02020603050405020304" pitchFamily="18" charset="0"/>
                <a:sym typeface="+mn-ea"/>
              </a:rPr>
              <a:t>，其乐见经济因技术进步和生产力提高而进入无通胀经济增长的</a:t>
            </a:r>
            <a:r>
              <a:rPr lang="en-US" altLang="zh-CN" sz="2400" dirty="0">
                <a:latin typeface="Times New Roman" panose="02020603050405020304" pitchFamily="18" charset="0"/>
                <a:ea typeface="华文楷体" panose="02010600040101010101" charset="-122"/>
                <a:cs typeface="Times New Roman" panose="02020603050405020304" pitchFamily="18" charset="0"/>
                <a:sym typeface="+mn-ea"/>
              </a:rPr>
              <a:t>“</a:t>
            </a:r>
            <a:r>
              <a:rPr lang="zh-CN" altLang="en-US" sz="2400" dirty="0">
                <a:latin typeface="Times New Roman" panose="02020603050405020304" pitchFamily="18" charset="0"/>
                <a:ea typeface="华文楷体" panose="02010600040101010101" charset="-122"/>
                <a:cs typeface="Times New Roman" panose="02020603050405020304" pitchFamily="18" charset="0"/>
                <a:sym typeface="+mn-ea"/>
              </a:rPr>
              <a:t>黄金地带</a:t>
            </a:r>
            <a:r>
              <a:rPr lang="en-US" altLang="zh-CN" sz="2400" dirty="0">
                <a:latin typeface="Times New Roman" panose="02020603050405020304" pitchFamily="18" charset="0"/>
                <a:ea typeface="华文楷体" panose="02010600040101010101" charset="-122"/>
                <a:cs typeface="Times New Roman" panose="02020603050405020304" pitchFamily="18" charset="0"/>
                <a:sym typeface="+mn-ea"/>
              </a:rPr>
              <a:t>”</a:t>
            </a:r>
            <a:r>
              <a:rPr lang="zh-CN" altLang="en-US" sz="2400" dirty="0">
                <a:latin typeface="Times New Roman" panose="02020603050405020304" pitchFamily="18" charset="0"/>
                <a:ea typeface="华文楷体" panose="02010600040101010101" charset="-122"/>
                <a:cs typeface="Times New Roman" panose="02020603050405020304" pitchFamily="18" charset="0"/>
                <a:sym typeface="+mn-ea"/>
              </a:rPr>
              <a:t>。</a:t>
            </a:r>
            <a:endParaRPr lang="zh-CN" altLang="en-US" sz="2400" dirty="0">
              <a:latin typeface="Times New Roman" panose="02020603050405020304" pitchFamily="18" charset="0"/>
              <a:ea typeface="华文楷体" panose="02010600040101010101" charset="-122"/>
              <a:cs typeface="Times New Roman" panose="02020603050405020304" pitchFamily="18" charset="0"/>
              <a:sym typeface="+mn-ea"/>
            </a:endParaRPr>
          </a:p>
          <a:p>
            <a:pPr indent="252095" algn="just" defTabSz="266700">
              <a:lnSpc>
                <a:spcPct val="140000"/>
              </a:lnSpc>
              <a:spcBef>
                <a:spcPts val="700"/>
              </a:spcBef>
              <a:spcAft>
                <a:spcPct val="0"/>
              </a:spcAft>
            </a:pPr>
            <a:r>
              <a:rPr lang="en-US" altLang="zh-CN" sz="2400" b="1" dirty="0">
                <a:solidFill>
                  <a:schemeClr val="accent2"/>
                </a:solidFill>
                <a:latin typeface="Times New Roman" panose="02020603050405020304" pitchFamily="18" charset="0"/>
                <a:ea typeface="华文楷体" panose="02010600040101010101" charset="-122"/>
                <a:cs typeface="Times New Roman" panose="02020603050405020304" pitchFamily="18" charset="0"/>
                <a:sym typeface="+mn-ea"/>
              </a:rPr>
              <a:t>  </a:t>
            </a:r>
            <a:r>
              <a:rPr lang="zh-CN" altLang="en-US" sz="2800" b="1" dirty="0">
                <a:solidFill>
                  <a:schemeClr val="accent2"/>
                </a:solidFill>
                <a:latin typeface="Times New Roman" panose="02020603050405020304" pitchFamily="18" charset="0"/>
                <a:ea typeface="华文楷体" panose="02010600040101010101" charset="-122"/>
                <a:cs typeface="Times New Roman" panose="02020603050405020304" pitchFamily="18" charset="0"/>
                <a:sym typeface="+mn-ea"/>
              </a:rPr>
              <a:t>（二）利弊兼有论</a:t>
            </a:r>
            <a:endParaRPr lang="zh-CN" altLang="en-US" sz="2400" b="1" dirty="0">
              <a:solidFill>
                <a:schemeClr val="accent2"/>
              </a:solidFill>
              <a:latin typeface="Times New Roman" panose="02020603050405020304" pitchFamily="18" charset="0"/>
              <a:ea typeface="华文楷体" panose="02010600040101010101" charset="-122"/>
              <a:cs typeface="Times New Roman" panose="02020603050405020304" pitchFamily="18" charset="0"/>
            </a:endParaRPr>
          </a:p>
          <a:p>
            <a:pPr indent="252095" algn="just" defTabSz="266700">
              <a:lnSpc>
                <a:spcPct val="140000"/>
              </a:lnSpc>
              <a:spcBef>
                <a:spcPts val="700"/>
              </a:spcBef>
              <a:spcAft>
                <a:spcPct val="0"/>
              </a:spcAft>
            </a:pPr>
            <a:r>
              <a:rPr lang="en-US" altLang="zh-CN" sz="2400" dirty="0">
                <a:latin typeface="Times New Roman" panose="02020603050405020304" pitchFamily="18" charset="0"/>
                <a:ea typeface="华文楷体" panose="02010600040101010101" charset="-122"/>
                <a:cs typeface="Times New Roman" panose="02020603050405020304" pitchFamily="18" charset="0"/>
                <a:sym typeface="+mn-ea"/>
              </a:rPr>
              <a:t>   </a:t>
            </a:r>
            <a:r>
              <a:rPr lang="en-US" altLang="zh-CN" sz="2200" dirty="0">
                <a:latin typeface="Times New Roman" panose="02020603050405020304" pitchFamily="18" charset="0"/>
                <a:ea typeface="华文楷体" panose="02010600040101010101" charset="-122"/>
                <a:cs typeface="Times New Roman" panose="02020603050405020304" pitchFamily="18" charset="0"/>
                <a:sym typeface="+mn-ea"/>
              </a:rPr>
              <a:t> </a:t>
            </a:r>
            <a:r>
              <a:rPr lang="zh-CN" altLang="en-US" sz="2400" dirty="0">
                <a:latin typeface="Times New Roman" panose="02020603050405020304" pitchFamily="18" charset="0"/>
                <a:ea typeface="华文楷体" panose="02010600040101010101" charset="-122"/>
                <a:cs typeface="Times New Roman" panose="02020603050405020304" pitchFamily="18" charset="0"/>
                <a:sym typeface="+mn-ea"/>
              </a:rPr>
              <a:t>曼德尔尽管承认通货紧缩有某些损害，但认为其整体上利大于弊，好处主要体现在促进利率下降并鼓励长期投资、改善消费者生活水平、扩大政策操作空间。</a:t>
            </a:r>
            <a:endParaRPr lang="zh-CN" altLang="en-US" sz="2400" dirty="0">
              <a:latin typeface="Times New Roman" panose="02020603050405020304" pitchFamily="18" charset="0"/>
              <a:ea typeface="华文楷体" panose="02010600040101010101" charset="-122"/>
              <a:cs typeface="Times New Roman" panose="02020603050405020304" pitchFamily="18" charset="0"/>
              <a:sym typeface="+mn-ea"/>
            </a:endParaRPr>
          </a:p>
          <a:p>
            <a:pPr indent="252095" algn="just" defTabSz="266700">
              <a:lnSpc>
                <a:spcPct val="140000"/>
              </a:lnSpc>
              <a:spcBef>
                <a:spcPts val="700"/>
              </a:spcBef>
              <a:spcAft>
                <a:spcPct val="0"/>
              </a:spcAft>
            </a:pPr>
            <a:r>
              <a:rPr lang="zh-CN" altLang="en-US" sz="2800" b="1" dirty="0">
                <a:solidFill>
                  <a:schemeClr val="accent2"/>
                </a:solidFill>
                <a:latin typeface="Times New Roman" panose="02020603050405020304" pitchFamily="18" charset="0"/>
                <a:ea typeface="华文楷体" panose="02010600040101010101" charset="-122"/>
                <a:cs typeface="Times New Roman" panose="02020603050405020304" pitchFamily="18" charset="0"/>
                <a:sym typeface="+mn-ea"/>
              </a:rPr>
              <a:t>（三）有</a:t>
            </a:r>
            <a:r>
              <a:rPr lang="zh-CN" altLang="en-US" sz="2800" b="1" dirty="0">
                <a:solidFill>
                  <a:schemeClr val="accent2"/>
                </a:solidFill>
                <a:latin typeface="Times New Roman" panose="02020603050405020304" pitchFamily="18" charset="0"/>
                <a:ea typeface="华文楷体" panose="02010600040101010101" charset="-122"/>
                <a:cs typeface="Times New Roman" panose="02020603050405020304" pitchFamily="18" charset="0"/>
                <a:sym typeface="+mn-ea"/>
              </a:rPr>
              <a:t>害论</a:t>
            </a:r>
            <a:endParaRPr lang="zh-CN" altLang="en-US" sz="2800" b="1" dirty="0">
              <a:solidFill>
                <a:schemeClr val="accent2"/>
              </a:solidFill>
              <a:latin typeface="Times New Roman" panose="02020603050405020304" pitchFamily="18" charset="0"/>
              <a:ea typeface="华文楷体" panose="02010600040101010101" charset="-122"/>
              <a:cs typeface="Times New Roman" panose="02020603050405020304" pitchFamily="18" charset="0"/>
            </a:endParaRPr>
          </a:p>
          <a:p>
            <a:pPr indent="252095" algn="just" defTabSz="266700">
              <a:lnSpc>
                <a:spcPct val="140000"/>
              </a:lnSpc>
              <a:spcBef>
                <a:spcPts val="700"/>
              </a:spcBef>
              <a:spcAft>
                <a:spcPct val="0"/>
              </a:spcAft>
            </a:pPr>
            <a:r>
              <a:rPr lang="en-US" altLang="zh-CN" dirty="0">
                <a:latin typeface="Times New Roman" panose="02020603050405020304" pitchFamily="18" charset="0"/>
                <a:ea typeface="华文楷体" panose="02010600040101010101" charset="-122"/>
                <a:cs typeface="Times New Roman" panose="02020603050405020304" pitchFamily="18" charset="0"/>
                <a:sym typeface="+mn-ea"/>
              </a:rPr>
              <a:t>    </a:t>
            </a:r>
            <a:r>
              <a:rPr lang="zh-CN" altLang="en-US" sz="2400" dirty="0">
                <a:latin typeface="华文楷体" panose="02010600040101010101" charset="-122"/>
                <a:ea typeface="华文楷体" panose="02010600040101010101" charset="-122"/>
                <a:cs typeface="华文楷体" panose="02010600040101010101" charset="-122"/>
              </a:rPr>
              <a:t>克鲁格曼认为通货紧缩危害全球经济，甚至可能引发世界范围的大萧条，通货紧缩往往更多反映有效需求不足而非生产率提高，传统政策工具很难做出有效应对。</a:t>
            </a:r>
            <a:endParaRPr lang="zh-CN" altLang="en-US" sz="2400" dirty="0">
              <a:latin typeface="华文楷体" panose="02010600040101010101" charset="-122"/>
              <a:ea typeface="华文楷体" panose="02010600040101010101" charset="-122"/>
              <a:cs typeface="华文楷体" panose="02010600040101010101" charset="-122"/>
            </a:endParaRPr>
          </a:p>
        </p:txBody>
      </p:sp>
      <p:sp>
        <p:nvSpPr>
          <p:cNvPr id="5" name="Rectangle 4" descr="浅色上对角线"/>
          <p:cNvSpPr>
            <a:spLocks noChangeArrowheads="1"/>
          </p:cNvSpPr>
          <p:nvPr/>
        </p:nvSpPr>
        <p:spPr bwMode="auto">
          <a:xfrm>
            <a:off x="861591" y="107576"/>
            <a:ext cx="5234409"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二、通货紧缩的宏观</a:t>
            </a: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经济影响</a:t>
            </a:r>
            <a:endPar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endParaRP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5" name="Rectangle 5"/>
          <p:cNvSpPr>
            <a:spLocks noChangeArrowheads="1"/>
          </p:cNvSpPr>
          <p:nvPr/>
        </p:nvSpPr>
        <p:spPr bwMode="auto">
          <a:xfrm>
            <a:off x="1092096" y="1456690"/>
            <a:ext cx="10142220" cy="4787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endParaRPr lang="en-US" altLang="zh-CN" sz="2000" dirty="0">
              <a:latin typeface="微软雅黑" panose="020B0503020204020204" pitchFamily="34" charset="-122"/>
              <a:ea typeface="微软雅黑" panose="020B0503020204020204" pitchFamily="34" charset="-122"/>
            </a:endParaRPr>
          </a:p>
        </p:txBody>
      </p:sp>
      <p:sp>
        <p:nvSpPr>
          <p:cNvPr id="3" name="Rectangle 5"/>
          <p:cNvSpPr>
            <a:spLocks noChangeArrowheads="1"/>
          </p:cNvSpPr>
          <p:nvPr/>
        </p:nvSpPr>
        <p:spPr bwMode="auto">
          <a:xfrm>
            <a:off x="1237511" y="4452620"/>
            <a:ext cx="10142220" cy="179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r>
              <a:rPr kumimoji="1" lang="en-US" altLang="zh-CN" sz="2800" b="1" dirty="0">
                <a:latin typeface="微软雅黑" panose="020B0503020204020204" pitchFamily="34" charset="-122"/>
                <a:ea typeface="微软雅黑" panose="020B0503020204020204" pitchFamily="34" charset="-122"/>
              </a:rPr>
              <a:t>   </a:t>
            </a:r>
            <a:endParaRPr lang="en-US" altLang="zh-CN" sz="2000" dirty="0">
              <a:latin typeface="微软雅黑" panose="020B0503020204020204" pitchFamily="34" charset="-122"/>
              <a:ea typeface="微软雅黑" panose="020B0503020204020204" pitchFamily="34" charset="-122"/>
            </a:endParaRPr>
          </a:p>
        </p:txBody>
      </p:sp>
      <p:sp>
        <p:nvSpPr>
          <p:cNvPr id="6" name="文本框 5"/>
          <p:cNvSpPr txBox="1"/>
          <p:nvPr/>
        </p:nvSpPr>
        <p:spPr>
          <a:xfrm>
            <a:off x="614680" y="809625"/>
            <a:ext cx="11435715" cy="5738495"/>
          </a:xfrm>
          <a:prstGeom prst="rect">
            <a:avLst/>
          </a:prstGeom>
        </p:spPr>
        <p:txBody>
          <a:bodyPr wrap="square">
            <a:noAutofit/>
          </a:bodyPr>
          <a:lstStyle/>
          <a:p>
            <a:pPr indent="252095" algn="just" defTabSz="266700">
              <a:lnSpc>
                <a:spcPct val="140000"/>
              </a:lnSpc>
              <a:spcBef>
                <a:spcPts val="700"/>
              </a:spcBef>
              <a:spcAft>
                <a:spcPct val="0"/>
              </a:spcAft>
            </a:pPr>
            <a:r>
              <a:rPr lang="en-US" altLang="zh-CN" sz="2400" b="1" dirty="0">
                <a:latin typeface="Times New Roman" panose="02020603050405020304" pitchFamily="18" charset="0"/>
                <a:ea typeface="华文楷体" panose="02010600040101010101" charset="-122"/>
                <a:cs typeface="Times New Roman" panose="02020603050405020304" pitchFamily="18" charset="0"/>
              </a:rPr>
              <a:t>  </a:t>
            </a:r>
            <a:r>
              <a:rPr lang="en-US" altLang="zh-CN" sz="2400" b="1" dirty="0">
                <a:solidFill>
                  <a:schemeClr val="accent1"/>
                </a:solidFill>
                <a:latin typeface="Times New Roman" panose="02020603050405020304" pitchFamily="18" charset="0"/>
                <a:ea typeface="华文楷体" panose="02010600040101010101" charset="-122"/>
                <a:cs typeface="Times New Roman" panose="02020603050405020304" pitchFamily="18" charset="0"/>
              </a:rPr>
              <a:t> </a:t>
            </a:r>
            <a:r>
              <a:rPr lang="zh-CN" altLang="en-US" sz="2800" b="1" dirty="0">
                <a:solidFill>
                  <a:schemeClr val="accent2"/>
                </a:solidFill>
                <a:latin typeface="Times New Roman" panose="02020603050405020304" pitchFamily="18" charset="0"/>
                <a:ea typeface="华文楷体" panose="02010600040101010101" charset="-122"/>
                <a:cs typeface="Times New Roman" panose="02020603050405020304" pitchFamily="18" charset="0"/>
              </a:rPr>
              <a:t>（四）通货紧缩的潜在影响</a:t>
            </a:r>
            <a:endParaRPr lang="zh-CN" altLang="en-US" sz="2400" b="1" dirty="0">
              <a:solidFill>
                <a:schemeClr val="accent2"/>
              </a:solidFill>
              <a:latin typeface="Times New Roman" panose="02020603050405020304" pitchFamily="18" charset="0"/>
              <a:ea typeface="华文楷体" panose="02010600040101010101" charset="-122"/>
              <a:cs typeface="Times New Roman" panose="02020603050405020304" pitchFamily="18" charset="0"/>
            </a:endParaRPr>
          </a:p>
          <a:p>
            <a:pPr indent="252095" algn="just" defTabSz="266700">
              <a:lnSpc>
                <a:spcPct val="140000"/>
              </a:lnSpc>
              <a:spcBef>
                <a:spcPts val="700"/>
              </a:spcBef>
              <a:spcAft>
                <a:spcPct val="0"/>
              </a:spcAft>
            </a:pPr>
            <a:r>
              <a:rPr lang="en-US" altLang="zh-CN" sz="2400" dirty="0">
                <a:latin typeface="Times New Roman" panose="02020603050405020304" pitchFamily="18" charset="0"/>
                <a:ea typeface="华文楷体" panose="02010600040101010101" charset="-122"/>
                <a:cs typeface="Times New Roman" panose="02020603050405020304" pitchFamily="18" charset="0"/>
              </a:rPr>
              <a:t>    </a:t>
            </a:r>
            <a:r>
              <a:rPr lang="zh-CN" altLang="en-US" sz="2400" dirty="0">
                <a:latin typeface="Times New Roman" panose="02020603050405020304" pitchFamily="18" charset="0"/>
                <a:ea typeface="华文楷体" panose="02010600040101010101" charset="-122"/>
                <a:cs typeface="Times New Roman" panose="02020603050405020304" pitchFamily="18" charset="0"/>
                <a:sym typeface="+mn-ea"/>
              </a:rPr>
              <a:t>要评判通货紧缩的影响，首要任务是明确其主要成因究竟为良性（生产率提高）还是恶性（总需求不足）。</a:t>
            </a:r>
            <a:endParaRPr lang="zh-CN" altLang="en-US" sz="2400" dirty="0">
              <a:latin typeface="Times New Roman" panose="02020603050405020304" pitchFamily="18" charset="0"/>
              <a:ea typeface="华文楷体" panose="02010600040101010101" charset="-122"/>
              <a:cs typeface="Times New Roman" panose="02020603050405020304" pitchFamily="18" charset="0"/>
              <a:sym typeface="+mn-ea"/>
            </a:endParaRPr>
          </a:p>
          <a:p>
            <a:pPr indent="252095" algn="just" defTabSz="266700">
              <a:lnSpc>
                <a:spcPct val="140000"/>
              </a:lnSpc>
              <a:spcBef>
                <a:spcPts val="700"/>
              </a:spcBef>
              <a:spcAft>
                <a:spcPct val="0"/>
              </a:spcAft>
            </a:pPr>
            <a:r>
              <a:rPr lang="en-US" altLang="zh-CN" sz="2400" dirty="0">
                <a:latin typeface="Times New Roman" panose="02020603050405020304" pitchFamily="18" charset="0"/>
                <a:ea typeface="华文楷体" panose="02010600040101010101" charset="-122"/>
                <a:cs typeface="Times New Roman" panose="02020603050405020304" pitchFamily="18" charset="0"/>
                <a:sym typeface="+mn-ea"/>
              </a:rPr>
              <a:t>   </a:t>
            </a:r>
            <a:r>
              <a:rPr lang="zh-CN" altLang="en-US" sz="2400" dirty="0">
                <a:latin typeface="Times New Roman" panose="02020603050405020304" pitchFamily="18" charset="0"/>
                <a:ea typeface="华文楷体" panose="02010600040101010101" charset="-122"/>
                <a:cs typeface="Times New Roman" panose="02020603050405020304" pitchFamily="18" charset="0"/>
                <a:sym typeface="+mn-ea"/>
              </a:rPr>
              <a:t>总体来说，通货紧缩的潜在影响是存在的，其中</a:t>
            </a:r>
            <a:r>
              <a:rPr lang="zh-CN" altLang="en-US" sz="2400" dirty="0">
                <a:latin typeface="Times New Roman" panose="02020603050405020304" pitchFamily="18" charset="0"/>
                <a:ea typeface="华文楷体" panose="02010600040101010101" charset="-122"/>
                <a:cs typeface="Times New Roman" panose="02020603050405020304" pitchFamily="18" charset="0"/>
                <a:sym typeface="+mn-ea"/>
              </a:rPr>
              <a:t>有：</a:t>
            </a:r>
            <a:endParaRPr lang="zh-CN" altLang="en-US" sz="2400" dirty="0">
              <a:latin typeface="Times New Roman" panose="02020603050405020304" pitchFamily="18" charset="0"/>
              <a:ea typeface="华文楷体" panose="02010600040101010101" charset="-122"/>
              <a:cs typeface="Times New Roman" panose="02020603050405020304" pitchFamily="18" charset="0"/>
              <a:sym typeface="+mn-ea"/>
            </a:endParaRPr>
          </a:p>
          <a:p>
            <a:pPr indent="252095" algn="just" defTabSz="266700">
              <a:lnSpc>
                <a:spcPct val="140000"/>
              </a:lnSpc>
              <a:spcBef>
                <a:spcPts val="700"/>
              </a:spcBef>
              <a:spcAft>
                <a:spcPct val="0"/>
              </a:spcAft>
            </a:pPr>
            <a:r>
              <a:rPr lang="en-US" altLang="zh-CN" sz="2400" dirty="0">
                <a:latin typeface="Times New Roman" panose="02020603050405020304" pitchFamily="18" charset="0"/>
                <a:ea typeface="华文楷体" panose="02010600040101010101" charset="-122"/>
                <a:cs typeface="Times New Roman" panose="02020603050405020304" pitchFamily="18" charset="0"/>
                <a:sym typeface="+mn-ea"/>
              </a:rPr>
              <a:t>  </a:t>
            </a:r>
            <a:r>
              <a:rPr lang="zh-CN" altLang="en-US" sz="2400" dirty="0">
                <a:latin typeface="Times New Roman" panose="02020603050405020304" pitchFamily="18" charset="0"/>
                <a:ea typeface="华文楷体" panose="02010600040101010101" charset="-122"/>
                <a:cs typeface="Times New Roman" panose="02020603050405020304" pitchFamily="18" charset="0"/>
                <a:sym typeface="+mn-ea"/>
              </a:rPr>
              <a:t>一是通过企业资产下降、居民财富缩水和政府财富贬值，导致国民经济的财富收缩；</a:t>
            </a:r>
            <a:endParaRPr lang="zh-CN" altLang="en-US" sz="2400" dirty="0">
              <a:latin typeface="Times New Roman" panose="02020603050405020304" pitchFamily="18" charset="0"/>
              <a:ea typeface="华文楷体" panose="02010600040101010101" charset="-122"/>
              <a:cs typeface="Times New Roman" panose="02020603050405020304" pitchFamily="18" charset="0"/>
              <a:sym typeface="+mn-ea"/>
            </a:endParaRPr>
          </a:p>
          <a:p>
            <a:pPr indent="252095" algn="just" defTabSz="266700">
              <a:lnSpc>
                <a:spcPct val="140000"/>
              </a:lnSpc>
              <a:spcBef>
                <a:spcPts val="700"/>
              </a:spcBef>
              <a:spcAft>
                <a:spcPct val="0"/>
              </a:spcAft>
            </a:pPr>
            <a:r>
              <a:rPr lang="en-US" altLang="zh-CN" sz="2400" dirty="0">
                <a:latin typeface="Times New Roman" panose="02020603050405020304" pitchFamily="18" charset="0"/>
                <a:ea typeface="华文楷体" panose="02010600040101010101" charset="-122"/>
                <a:cs typeface="Times New Roman" panose="02020603050405020304" pitchFamily="18" charset="0"/>
                <a:sym typeface="+mn-ea"/>
              </a:rPr>
              <a:t> </a:t>
            </a:r>
            <a:r>
              <a:rPr lang="zh-CN" altLang="en-US" sz="2400" dirty="0">
                <a:latin typeface="Times New Roman" panose="02020603050405020304" pitchFamily="18" charset="0"/>
                <a:ea typeface="华文楷体" panose="02010600040101010101" charset="-122"/>
                <a:cs typeface="Times New Roman" panose="02020603050405020304" pitchFamily="18" charset="0"/>
                <a:sym typeface="+mn-ea"/>
              </a:rPr>
              <a:t>二是通货紧缩可能导致实际利率上升、投资预期收益下降，从而抑制消费与投资需求；</a:t>
            </a:r>
            <a:endParaRPr lang="zh-CN" altLang="en-US" sz="2400" dirty="0">
              <a:latin typeface="Times New Roman" panose="02020603050405020304" pitchFamily="18" charset="0"/>
              <a:ea typeface="华文楷体" panose="02010600040101010101" charset="-122"/>
              <a:cs typeface="Times New Roman" panose="02020603050405020304" pitchFamily="18" charset="0"/>
              <a:sym typeface="+mn-ea"/>
            </a:endParaRPr>
          </a:p>
          <a:p>
            <a:pPr indent="252095" algn="just" defTabSz="266700">
              <a:lnSpc>
                <a:spcPct val="140000"/>
              </a:lnSpc>
              <a:spcBef>
                <a:spcPts val="700"/>
              </a:spcBef>
              <a:spcAft>
                <a:spcPct val="0"/>
              </a:spcAft>
            </a:pPr>
            <a:r>
              <a:rPr lang="en-US" altLang="zh-CN" sz="2400" dirty="0">
                <a:latin typeface="Times New Roman" panose="02020603050405020304" pitchFamily="18" charset="0"/>
                <a:ea typeface="华文楷体" panose="02010600040101010101" charset="-122"/>
                <a:cs typeface="Times New Roman" panose="02020603050405020304" pitchFamily="18" charset="0"/>
                <a:sym typeface="+mn-ea"/>
              </a:rPr>
              <a:t> </a:t>
            </a:r>
            <a:r>
              <a:rPr lang="zh-CN" altLang="en-US" sz="2400" dirty="0">
                <a:latin typeface="Times New Roman" panose="02020603050405020304" pitchFamily="18" charset="0"/>
                <a:ea typeface="华文楷体" panose="02010600040101010101" charset="-122"/>
                <a:cs typeface="Times New Roman" panose="02020603050405020304" pitchFamily="18" charset="0"/>
                <a:sym typeface="+mn-ea"/>
              </a:rPr>
              <a:t>三是使企业利润下降，并导致失业增加。</a:t>
            </a:r>
            <a:endParaRPr lang="zh-CN" altLang="en-US" sz="2400" dirty="0">
              <a:latin typeface="Times New Roman" panose="02020603050405020304" pitchFamily="18" charset="0"/>
              <a:ea typeface="华文楷体" panose="02010600040101010101" charset="-122"/>
              <a:cs typeface="Times New Roman" panose="02020603050405020304" pitchFamily="18" charset="0"/>
              <a:sym typeface="+mn-ea"/>
            </a:endParaRPr>
          </a:p>
          <a:p>
            <a:pPr indent="252095" algn="just" defTabSz="266700">
              <a:lnSpc>
                <a:spcPct val="140000"/>
              </a:lnSpc>
              <a:spcBef>
                <a:spcPts val="700"/>
              </a:spcBef>
              <a:spcAft>
                <a:spcPct val="0"/>
              </a:spcAft>
            </a:pPr>
            <a:r>
              <a:rPr lang="en-US" altLang="zh-CN" sz="2400" b="1" dirty="0">
                <a:solidFill>
                  <a:schemeClr val="accent2"/>
                </a:solidFill>
                <a:latin typeface="Times New Roman" panose="02020603050405020304" pitchFamily="18" charset="0"/>
                <a:ea typeface="华文楷体" panose="02010600040101010101" charset="-122"/>
                <a:cs typeface="Times New Roman" panose="02020603050405020304" pitchFamily="18" charset="0"/>
                <a:sym typeface="+mn-ea"/>
              </a:rPr>
              <a:t>  </a:t>
            </a:r>
            <a:endParaRPr lang="zh-CN" altLang="en-US" sz="2400" dirty="0">
              <a:latin typeface="华文楷体" panose="02010600040101010101" charset="-122"/>
              <a:ea typeface="华文楷体" panose="02010600040101010101" charset="-122"/>
              <a:cs typeface="华文楷体" panose="02010600040101010101" charset="-122"/>
            </a:endParaRPr>
          </a:p>
        </p:txBody>
      </p:sp>
      <p:sp>
        <p:nvSpPr>
          <p:cNvPr id="5" name="Rectangle 4" descr="浅色上对角线"/>
          <p:cNvSpPr>
            <a:spLocks noChangeArrowheads="1"/>
          </p:cNvSpPr>
          <p:nvPr/>
        </p:nvSpPr>
        <p:spPr bwMode="auto">
          <a:xfrm>
            <a:off x="861591" y="107576"/>
            <a:ext cx="5234409"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二、通货紧缩的宏观</a:t>
            </a: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经济影响</a:t>
            </a:r>
            <a:endPar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endParaRP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13" descr="066"/>
          <p:cNvPicPr>
            <a:picLocks noChangeAspect="1" noChangeArrowheads="1"/>
          </p:cNvPicPr>
          <p:nvPr/>
        </p:nvPicPr>
        <p:blipFill>
          <a:blip r:embed="rId1" cstate="print">
            <a:extLst>
              <a:ext uri="{28A0092B-C50C-407E-A947-70E740481C1C}">
                <a14:useLocalDpi xmlns:a14="http://schemas.microsoft.com/office/drawing/2010/main" val="0"/>
              </a:ext>
            </a:extLst>
          </a:blip>
          <a:srcRect/>
          <a:stretch>
            <a:fillRect/>
          </a:stretch>
        </p:blipFill>
        <p:spPr bwMode="auto">
          <a:xfrm>
            <a:off x="955779" y="1146810"/>
            <a:ext cx="10727026" cy="52565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147" name="Rectangle 2"/>
          <p:cNvSpPr>
            <a:spLocks noGrp="1" noChangeArrowheads="1"/>
          </p:cNvSpPr>
          <p:nvPr>
            <p:ph type="title"/>
          </p:nvPr>
        </p:nvSpPr>
        <p:spPr>
          <a:xfrm>
            <a:off x="1346731" y="159"/>
            <a:ext cx="9889490" cy="1325563"/>
          </a:xfrm>
        </p:spPr>
        <p:txBody>
          <a:bodyPr>
            <a:normAutofit/>
          </a:bodyPr>
          <a:lstStyle/>
          <a:p>
            <a:pPr algn="ctr"/>
            <a:r>
              <a:rPr lang="zh-CN" altLang="en-US" b="1" dirty="0">
                <a:solidFill>
                  <a:schemeClr val="accent1">
                    <a:lumMod val="50000"/>
                  </a:schemeClr>
                </a:solidFill>
                <a:latin typeface="黑体" panose="02010609060101010101" pitchFamily="49" charset="-122"/>
                <a:ea typeface="黑体" panose="02010609060101010101" pitchFamily="49" charset="-122"/>
              </a:rPr>
              <a:t>思考与练习</a:t>
            </a:r>
            <a:endParaRPr lang="en-US" altLang="zh-CN" b="1" dirty="0">
              <a:solidFill>
                <a:schemeClr val="accent1">
                  <a:lumMod val="50000"/>
                </a:schemeClr>
              </a:solidFill>
              <a:latin typeface="黑体" panose="02010609060101010101" pitchFamily="49" charset="-122"/>
              <a:ea typeface="黑体" panose="02010609060101010101" pitchFamily="49" charset="-122"/>
            </a:endParaRPr>
          </a:p>
        </p:txBody>
      </p:sp>
      <p:sp>
        <p:nvSpPr>
          <p:cNvPr id="6148" name="Rectangle 3"/>
          <p:cNvSpPr>
            <a:spLocks noGrp="1" noChangeArrowheads="1"/>
          </p:cNvSpPr>
          <p:nvPr>
            <p:ph idx="1"/>
          </p:nvPr>
        </p:nvSpPr>
        <p:spPr>
          <a:xfrm>
            <a:off x="1667435" y="1521460"/>
            <a:ext cx="9348396" cy="4503420"/>
          </a:xfrm>
        </p:spPr>
        <p:txBody>
          <a:bodyPr>
            <a:noAutofit/>
          </a:bodyPr>
          <a:lstStyle/>
          <a:p>
            <a:pPr eaLnBrk="1" hangingPunct="1">
              <a:lnSpc>
                <a:spcPct val="230000"/>
              </a:lnSpc>
              <a:spcBef>
                <a:spcPts val="0"/>
              </a:spcBef>
              <a:buFontTx/>
              <a:buNone/>
            </a:pPr>
            <a:r>
              <a:rPr lang="zh-CN" altLang="en-US" sz="2400" b="1" dirty="0">
                <a:solidFill>
                  <a:srgbClr val="7030A0"/>
                </a:solidFill>
                <a:latin typeface="华文楷体" panose="02010600040101010101" charset="-122"/>
                <a:ea typeface="华文楷体" panose="02010600040101010101" charset="-122"/>
                <a:cs typeface="华文楷体" panose="02010600040101010101" charset="-122"/>
              </a:rPr>
              <a:t>（</a:t>
            </a:r>
            <a:r>
              <a:rPr lang="en-US" altLang="zh-CN" sz="2400" b="1" dirty="0">
                <a:solidFill>
                  <a:srgbClr val="7030A0"/>
                </a:solidFill>
                <a:latin typeface="华文楷体" panose="02010600040101010101" charset="-122"/>
                <a:ea typeface="华文楷体" panose="02010600040101010101" charset="-122"/>
                <a:cs typeface="华文楷体" panose="02010600040101010101" charset="-122"/>
              </a:rPr>
              <a:t>1</a:t>
            </a:r>
            <a:r>
              <a:rPr lang="zh-CN" altLang="en-US" sz="2400" b="1" dirty="0">
                <a:solidFill>
                  <a:srgbClr val="7030A0"/>
                </a:solidFill>
                <a:latin typeface="华文楷体" panose="02010600040101010101" charset="-122"/>
                <a:ea typeface="华文楷体" panose="02010600040101010101" charset="-122"/>
                <a:cs typeface="华文楷体" panose="02010600040101010101" charset="-122"/>
              </a:rPr>
              <a:t>）简述价格变动的内涵及其理论成因。</a:t>
            </a:r>
            <a:endParaRPr lang="zh-CN" altLang="en-US" sz="2400" b="1" dirty="0">
              <a:solidFill>
                <a:srgbClr val="7030A0"/>
              </a:solidFill>
              <a:latin typeface="华文楷体" panose="02010600040101010101" charset="-122"/>
              <a:ea typeface="华文楷体" panose="02010600040101010101" charset="-122"/>
              <a:cs typeface="华文楷体" panose="02010600040101010101" charset="-122"/>
            </a:endParaRPr>
          </a:p>
          <a:p>
            <a:pPr eaLnBrk="1" hangingPunct="1">
              <a:lnSpc>
                <a:spcPct val="230000"/>
              </a:lnSpc>
              <a:spcBef>
                <a:spcPts val="0"/>
              </a:spcBef>
              <a:buFontTx/>
              <a:buNone/>
            </a:pPr>
            <a:r>
              <a:rPr lang="zh-CN" altLang="en-US" sz="2400" b="1" dirty="0">
                <a:solidFill>
                  <a:srgbClr val="7030A0"/>
                </a:solidFill>
                <a:latin typeface="华文楷体" panose="02010600040101010101" charset="-122"/>
                <a:ea typeface="华文楷体" panose="02010600040101010101" charset="-122"/>
                <a:cs typeface="华文楷体" panose="02010600040101010101" charset="-122"/>
              </a:rPr>
              <a:t>（</a:t>
            </a:r>
            <a:r>
              <a:rPr lang="en-US" altLang="zh-CN" sz="2400" b="1" dirty="0">
                <a:solidFill>
                  <a:srgbClr val="7030A0"/>
                </a:solidFill>
                <a:latin typeface="华文楷体" panose="02010600040101010101" charset="-122"/>
                <a:ea typeface="华文楷体" panose="02010600040101010101" charset="-122"/>
                <a:cs typeface="华文楷体" panose="02010600040101010101" charset="-122"/>
              </a:rPr>
              <a:t>2</a:t>
            </a:r>
            <a:r>
              <a:rPr lang="zh-CN" altLang="en-US" sz="2400" b="1" dirty="0">
                <a:solidFill>
                  <a:srgbClr val="7030A0"/>
                </a:solidFill>
                <a:latin typeface="华文楷体" panose="02010600040101010101" charset="-122"/>
                <a:ea typeface="华文楷体" panose="02010600040101010101" charset="-122"/>
                <a:cs typeface="华文楷体" panose="02010600040101010101" charset="-122"/>
              </a:rPr>
              <a:t>）简述通货膨胀与通货紧缩的统计测度方法。</a:t>
            </a:r>
            <a:endParaRPr lang="zh-CN" altLang="en-US" sz="2400" b="1" dirty="0">
              <a:solidFill>
                <a:srgbClr val="7030A0"/>
              </a:solidFill>
              <a:latin typeface="华文楷体" panose="02010600040101010101" charset="-122"/>
              <a:ea typeface="华文楷体" panose="02010600040101010101" charset="-122"/>
              <a:cs typeface="华文楷体" panose="02010600040101010101" charset="-122"/>
            </a:endParaRPr>
          </a:p>
          <a:p>
            <a:pPr eaLnBrk="1" hangingPunct="1">
              <a:lnSpc>
                <a:spcPct val="230000"/>
              </a:lnSpc>
              <a:spcBef>
                <a:spcPts val="0"/>
              </a:spcBef>
              <a:buFontTx/>
              <a:buNone/>
            </a:pPr>
            <a:r>
              <a:rPr lang="zh-CN" altLang="en-US" sz="2400" b="1" dirty="0">
                <a:solidFill>
                  <a:srgbClr val="7030A0"/>
                </a:solidFill>
                <a:latin typeface="华文楷体" panose="02010600040101010101" charset="-122"/>
                <a:ea typeface="华文楷体" panose="02010600040101010101" charset="-122"/>
                <a:cs typeface="华文楷体" panose="02010600040101010101" charset="-122"/>
              </a:rPr>
              <a:t>（</a:t>
            </a:r>
            <a:r>
              <a:rPr lang="en-US" altLang="zh-CN" sz="2400" b="1" dirty="0">
                <a:solidFill>
                  <a:srgbClr val="7030A0"/>
                </a:solidFill>
                <a:latin typeface="华文楷体" panose="02010600040101010101" charset="-122"/>
                <a:ea typeface="华文楷体" panose="02010600040101010101" charset="-122"/>
                <a:cs typeface="华文楷体" panose="02010600040101010101" charset="-122"/>
              </a:rPr>
              <a:t>3</a:t>
            </a:r>
            <a:r>
              <a:rPr lang="zh-CN" altLang="en-US" sz="2400" b="1" dirty="0">
                <a:solidFill>
                  <a:srgbClr val="7030A0"/>
                </a:solidFill>
                <a:latin typeface="华文楷体" panose="02010600040101010101" charset="-122"/>
                <a:ea typeface="华文楷体" panose="02010600040101010101" charset="-122"/>
                <a:cs typeface="华文楷体" panose="02010600040101010101" charset="-122"/>
              </a:rPr>
              <a:t>）利用全国（或家乡省份）数据，探讨价格变动趋势及其成因。</a:t>
            </a:r>
            <a:endParaRPr lang="zh-CN" altLang="en-US" sz="2400" b="1" dirty="0">
              <a:solidFill>
                <a:srgbClr val="7030A0"/>
              </a:solidFill>
              <a:latin typeface="华文楷体" panose="02010600040101010101" charset="-122"/>
              <a:ea typeface="华文楷体" panose="02010600040101010101" charset="-122"/>
              <a:cs typeface="华文楷体" panose="02010600040101010101" charset="-122"/>
            </a:endParaRPr>
          </a:p>
          <a:p>
            <a:pPr eaLnBrk="1" hangingPunct="1">
              <a:lnSpc>
                <a:spcPct val="230000"/>
              </a:lnSpc>
              <a:spcBef>
                <a:spcPts val="0"/>
              </a:spcBef>
              <a:buFontTx/>
              <a:buNone/>
            </a:pPr>
            <a:r>
              <a:rPr lang="zh-CN" altLang="en-US" sz="2400" b="1" dirty="0">
                <a:solidFill>
                  <a:srgbClr val="7030A0"/>
                </a:solidFill>
                <a:latin typeface="华文楷体" panose="02010600040101010101" charset="-122"/>
                <a:ea typeface="华文楷体" panose="02010600040101010101" charset="-122"/>
                <a:cs typeface="华文楷体" panose="02010600040101010101" charset="-122"/>
              </a:rPr>
              <a:t>（</a:t>
            </a:r>
            <a:r>
              <a:rPr lang="en-US" altLang="zh-CN" sz="2400" b="1" dirty="0">
                <a:solidFill>
                  <a:srgbClr val="7030A0"/>
                </a:solidFill>
                <a:latin typeface="华文楷体" panose="02010600040101010101" charset="-122"/>
                <a:ea typeface="华文楷体" panose="02010600040101010101" charset="-122"/>
                <a:cs typeface="华文楷体" panose="02010600040101010101" charset="-122"/>
              </a:rPr>
              <a:t>4</a:t>
            </a:r>
            <a:r>
              <a:rPr lang="zh-CN" altLang="en-US" sz="2400" b="1" dirty="0">
                <a:solidFill>
                  <a:srgbClr val="7030A0"/>
                </a:solidFill>
                <a:latin typeface="华文楷体" panose="02010600040101010101" charset="-122"/>
                <a:ea typeface="华文楷体" panose="02010600040101010101" charset="-122"/>
                <a:cs typeface="华文楷体" panose="02010600040101010101" charset="-122"/>
              </a:rPr>
              <a:t>）利用全国（或家乡省份）数据，由多方面探讨通货膨胀对宏观经济的影响。</a:t>
            </a:r>
            <a:endParaRPr lang="zh-CN" altLang="en-US" sz="2400" b="1" dirty="0">
              <a:solidFill>
                <a:srgbClr val="7030A0"/>
              </a:solidFill>
              <a:latin typeface="华文楷体" panose="02010600040101010101" charset="-122"/>
              <a:ea typeface="华文楷体" panose="02010600040101010101" charset="-122"/>
              <a:cs typeface="华文楷体" panose="02010600040101010101" charset="-122"/>
            </a:endParaRPr>
          </a:p>
        </p:txBody>
      </p:sp>
      <p:pic>
        <p:nvPicPr>
          <p:cNvPr id="14" name="图片 1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272919" y="207010"/>
            <a:ext cx="911860" cy="911860"/>
          </a:xfrm>
          <a:prstGeom prst="rect">
            <a:avLst/>
          </a:prstGeom>
        </p:spPr>
      </p:pic>
      <p:sp>
        <p:nvSpPr>
          <p:cNvPr id="6" name="灯片编号占位符 6"/>
          <p:cNvSpPr txBox="1"/>
          <p:nvPr/>
        </p:nvSpPr>
        <p:spPr>
          <a:xfrm>
            <a:off x="10888524" y="6619009"/>
            <a:ext cx="932884" cy="311727"/>
          </a:xfrm>
          <a:prstGeom prst="rect">
            <a:avLst/>
          </a:prstGeom>
        </p:spPr>
        <p:txBody>
          <a:bodyPr vert="horz" lIns="91440" tIns="45720" rIns="91440" bIns="45720" rtlCol="0" anchor="ctr"/>
          <a:lstStyle>
            <a:defPPr>
              <a:defRPr lang="zh-CN"/>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A0DB2DC-4C9A-4742-B13C-FB6460FD3503}" type="slidenum">
              <a:rPr lang="zh-CN" altLang="en-US" sz="2000" smtClean="0">
                <a:solidFill>
                  <a:schemeClr val="tx1"/>
                </a:solidFill>
              </a:rPr>
            </a:fld>
            <a:endParaRPr lang="zh-CN" altLang="en-US" sz="2000" dirty="0">
              <a:solidFill>
                <a:schemeClr val="tx1"/>
              </a:solidFill>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8" name="Rectangle 9"/>
          <p:cNvSpPr>
            <a:spLocks noGrp="1" noChangeArrowheads="1"/>
          </p:cNvSpPr>
          <p:nvPr>
            <p:ph idx="1"/>
          </p:nvPr>
        </p:nvSpPr>
        <p:spPr>
          <a:xfrm>
            <a:off x="950595" y="1026160"/>
            <a:ext cx="10864850" cy="3785870"/>
          </a:xfrm>
          <a:ln w="25400">
            <a:noFill/>
          </a:ln>
          <a:effectLst>
            <a:outerShdw blurRad="50800" dist="50800" dir="5400000" algn="ctr" rotWithShape="0">
              <a:schemeClr val="accent5">
                <a:lumMod val="20000"/>
                <a:lumOff val="80000"/>
              </a:schemeClr>
            </a:outerShdw>
          </a:effectLst>
        </p:spPr>
        <p:txBody>
          <a:bodyPr>
            <a:normAutofit lnSpcReduction="10000"/>
          </a:bodyPr>
          <a:lstStyle/>
          <a:p>
            <a:pPr>
              <a:lnSpc>
                <a:spcPct val="150000"/>
              </a:lnSpc>
              <a:buNone/>
            </a:pPr>
            <a:r>
              <a:rPr lang="en-US" altLang="zh-CN" dirty="0"/>
              <a:t>   </a:t>
            </a:r>
            <a:r>
              <a:rPr lang="en-US" altLang="zh-CN" dirty="0">
                <a:latin typeface="华文楷体" panose="02010600040101010101" charset="-122"/>
                <a:ea typeface="华文楷体" panose="02010600040101010101" charset="-122"/>
                <a:cs typeface="华文楷体" panose="02010600040101010101" charset="-122"/>
              </a:rPr>
              <a:t>  </a:t>
            </a:r>
            <a:endParaRPr lang="zh-CN" altLang="en-US" sz="2400" dirty="0">
              <a:latin typeface="华文楷体" panose="02010600040101010101" charset="-122"/>
              <a:ea typeface="华文楷体" panose="02010600040101010101" charset="-122"/>
              <a:cs typeface="华文楷体" panose="02010600040101010101" charset="-122"/>
            </a:endParaRPr>
          </a:p>
          <a:p>
            <a:pPr>
              <a:lnSpc>
                <a:spcPct val="200000"/>
              </a:lnSpc>
              <a:buNone/>
            </a:pPr>
            <a:r>
              <a:rPr lang="en-US" altLang="zh-CN" sz="2400" dirty="0">
                <a:latin typeface="华文楷体" panose="02010600040101010101" charset="-122"/>
                <a:ea typeface="华文楷体" panose="02010600040101010101" charset="-122"/>
                <a:cs typeface="华文楷体" panose="02010600040101010101" charset="-122"/>
              </a:rPr>
              <a:t>    </a:t>
            </a:r>
            <a:r>
              <a:rPr lang="zh-CN" altLang="en-US" sz="2400" b="1" dirty="0">
                <a:latin typeface="华文楷体" panose="02010600040101010101" charset="-122"/>
                <a:ea typeface="华文楷体" panose="02010600040101010101" charset="-122"/>
                <a:cs typeface="华文楷体" panose="02010600040101010101" charset="-122"/>
              </a:rPr>
              <a:t>价格变动</a:t>
            </a:r>
            <a:r>
              <a:rPr lang="zh-CN" altLang="en-US" sz="2400" dirty="0">
                <a:latin typeface="华文楷体" panose="02010600040101010101" charset="-122"/>
                <a:ea typeface="华文楷体" panose="02010600040101010101" charset="-122"/>
                <a:cs typeface="华文楷体" panose="02010600040101010101" charset="-122"/>
              </a:rPr>
              <a:t>既包含一国或地区整体价格水平随时间推移而出现的升降变化，也包含某一区域价格水平波动对其他区域的影响和冲击。</a:t>
            </a:r>
            <a:endParaRPr lang="zh-CN" altLang="en-US" sz="2400" dirty="0">
              <a:latin typeface="华文楷体" panose="02010600040101010101" charset="-122"/>
              <a:ea typeface="华文楷体" panose="02010600040101010101" charset="-122"/>
              <a:cs typeface="华文楷体" panose="02010600040101010101" charset="-122"/>
            </a:endParaRPr>
          </a:p>
          <a:p>
            <a:pPr>
              <a:lnSpc>
                <a:spcPct val="200000"/>
              </a:lnSpc>
              <a:buNone/>
            </a:pPr>
            <a:r>
              <a:rPr lang="en-US" altLang="zh-CN" sz="2400" dirty="0">
                <a:latin typeface="华文楷体" panose="02010600040101010101" charset="-122"/>
                <a:ea typeface="华文楷体" panose="02010600040101010101" charset="-122"/>
                <a:cs typeface="华文楷体" panose="02010600040101010101" charset="-122"/>
              </a:rPr>
              <a:t>          </a:t>
            </a:r>
            <a:r>
              <a:rPr lang="zh-CN" altLang="en-US" sz="2400" dirty="0">
                <a:latin typeface="华文楷体" panose="02010600040101010101" charset="-122"/>
                <a:ea typeface="华文楷体" panose="02010600040101010101" charset="-122"/>
                <a:cs typeface="华文楷体" panose="02010600040101010101" charset="-122"/>
              </a:rPr>
              <a:t>通常，前者称为时间维度价格变动，后者则称为空间维度价格变动</a:t>
            </a:r>
            <a:endParaRPr lang="zh-CN" altLang="en-US" sz="2400" dirty="0">
              <a:latin typeface="华文楷体" panose="02010600040101010101" charset="-122"/>
              <a:ea typeface="华文楷体" panose="02010600040101010101" charset="-122"/>
              <a:cs typeface="华文楷体" panose="02010600040101010101" charset="-122"/>
            </a:endParaRPr>
          </a:p>
          <a:p>
            <a:pPr>
              <a:lnSpc>
                <a:spcPct val="150000"/>
              </a:lnSpc>
              <a:buNone/>
            </a:pPr>
            <a:r>
              <a:rPr lang="en-US" altLang="zh-CN" sz="2400" dirty="0">
                <a:latin typeface="华文楷体" panose="02010600040101010101" charset="-122"/>
                <a:ea typeface="华文楷体" panose="02010600040101010101" charset="-122"/>
                <a:cs typeface="华文楷体" panose="02010600040101010101" charset="-122"/>
              </a:rPr>
              <a:t>     </a:t>
            </a:r>
            <a:endParaRPr lang="zh-CN" altLang="en-US" sz="2400" dirty="0">
              <a:latin typeface="微软雅黑" panose="020B0503020204020204" pitchFamily="34" charset="-122"/>
              <a:ea typeface="微软雅黑" panose="020B0503020204020204" pitchFamily="34" charset="-122"/>
            </a:endParaRPr>
          </a:p>
        </p:txBody>
      </p:sp>
      <p:sp>
        <p:nvSpPr>
          <p:cNvPr id="6" name="灯片编号占位符 6"/>
          <p:cNvSpPr>
            <a:spLocks noGrp="1"/>
          </p:cNvSpPr>
          <p:nvPr>
            <p:ph type="sldNum" sz="quarter" idx="12"/>
          </p:nvPr>
        </p:nvSpPr>
        <p:spPr>
          <a:xfrm>
            <a:off x="10888524" y="6619009"/>
            <a:ext cx="932884" cy="311727"/>
          </a:xfrm>
        </p:spPr>
        <p:txBody>
          <a:bodyPr/>
          <a:lstStyle/>
          <a:p>
            <a:fld id="{9A0DB2DC-4C9A-4742-B13C-FB6460FD3503}" type="slidenum">
              <a:rPr lang="zh-CN" altLang="en-US" sz="2000">
                <a:solidFill>
                  <a:schemeClr val="tx1"/>
                </a:solidFill>
              </a:rPr>
            </a:fld>
            <a:endParaRPr lang="zh-CN" altLang="en-US" sz="2000" dirty="0">
              <a:solidFill>
                <a:schemeClr val="tx1"/>
              </a:solidFill>
            </a:endParaRPr>
          </a:p>
        </p:txBody>
      </p:sp>
      <p:sp>
        <p:nvSpPr>
          <p:cNvPr id="7" name="Rectangle 4" descr="浅色上对角线"/>
          <p:cNvSpPr>
            <a:spLocks noChangeArrowheads="1"/>
          </p:cNvSpPr>
          <p:nvPr/>
        </p:nvSpPr>
        <p:spPr bwMode="auto">
          <a:xfrm>
            <a:off x="861591" y="107576"/>
            <a:ext cx="5234409"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一、价格变动内涵与</a:t>
            </a: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分类</a:t>
            </a:r>
            <a:endPar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Box 11"/>
          <p:cNvSpPr txBox="1">
            <a:spLocks noChangeArrowheads="1"/>
          </p:cNvSpPr>
          <p:nvPr/>
        </p:nvSpPr>
        <p:spPr bwMode="auto">
          <a:xfrm>
            <a:off x="544830" y="847090"/>
            <a:ext cx="11573510" cy="5697220"/>
          </a:xfrm>
          <a:prstGeom prst="rect">
            <a:avLst/>
          </a:prstGeom>
          <a:noFill/>
          <a:ln w="19050">
            <a:noFill/>
            <a:miter lim="800000"/>
          </a:ln>
          <a:extLst>
            <a:ext uri="{909E8E84-426E-40DD-AFC4-6F175D3DCCD1}">
              <a14:hiddenFill xmlns:a14="http://schemas.microsoft.com/office/drawing/2010/main">
                <a:solidFill>
                  <a:srgbClr val="FFFFFF"/>
                </a:solidFill>
              </a14:hiddenFill>
            </a:ext>
          </a:extLst>
        </p:spPr>
        <p:txBody>
          <a:bodyPr wrap="square" anchor="ctr" anchorCtr="1">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nSpc>
                <a:spcPct val="130000"/>
              </a:lnSpc>
              <a:spcBef>
                <a:spcPct val="50000"/>
              </a:spcBef>
            </a:pPr>
            <a:r>
              <a:rPr lang="en-US" altLang="zh-CN" sz="2000" b="1" dirty="0">
                <a:latin typeface="华文楷体" panose="02010600040101010101" charset="-122"/>
                <a:ea typeface="华文楷体" panose="02010600040101010101" charset="-122"/>
              </a:rPr>
              <a:t>     </a:t>
            </a:r>
            <a:r>
              <a:rPr lang="en-US" altLang="zh-CN" sz="2400" b="1" dirty="0">
                <a:latin typeface="华文楷体" panose="02010600040101010101" charset="-122"/>
                <a:ea typeface="华文楷体" panose="02010600040101010101" charset="-122"/>
              </a:rPr>
              <a:t>    </a:t>
            </a:r>
            <a:r>
              <a:rPr lang="zh-CN" altLang="en-US" sz="2800" b="1" dirty="0">
                <a:solidFill>
                  <a:schemeClr val="accent2"/>
                </a:solidFill>
                <a:latin typeface="华文楷体" panose="02010600040101010101" charset="-122"/>
                <a:ea typeface="华文楷体" panose="02010600040101010101" charset="-122"/>
              </a:rPr>
              <a:t>（一）时间维度</a:t>
            </a:r>
            <a:r>
              <a:rPr lang="zh-CN" altLang="en-US" sz="2800" b="1" dirty="0">
                <a:solidFill>
                  <a:schemeClr val="accent2"/>
                </a:solidFill>
                <a:latin typeface="华文楷体" panose="02010600040101010101" charset="-122"/>
                <a:ea typeface="华文楷体" panose="02010600040101010101" charset="-122"/>
              </a:rPr>
              <a:t>价格变动</a:t>
            </a:r>
            <a:endParaRPr lang="zh-CN" altLang="en-US" sz="2800" b="1" dirty="0">
              <a:solidFill>
                <a:schemeClr val="accent2"/>
              </a:solidFill>
              <a:latin typeface="华文楷体" panose="02010600040101010101" charset="-122"/>
              <a:ea typeface="华文楷体" panose="02010600040101010101" charset="-122"/>
            </a:endParaRPr>
          </a:p>
          <a:p>
            <a:pPr indent="609600" fontAlgn="auto">
              <a:lnSpc>
                <a:spcPct val="130000"/>
              </a:lnSpc>
              <a:spcBef>
                <a:spcPts val="0"/>
              </a:spcBef>
              <a:extLst>
                <a:ext uri="{35155182-B16C-46BC-9424-99874614C6A1}">
                  <wpsdc:indentchars xmlns:wpsdc="http://www.wps.cn/officeDocument/2017/drawingmlCustomData" val="200" checksum="4158780845"/>
                </a:ext>
              </a:extLst>
            </a:pPr>
            <a:r>
              <a:rPr lang="zh-CN" altLang="en-US" sz="2400" dirty="0">
                <a:latin typeface="华文楷体" panose="02010600040101010101" charset="-122"/>
                <a:ea typeface="华文楷体" panose="02010600040101010101" charset="-122"/>
              </a:rPr>
              <a:t>时间维度价格变动表现为价格水平随时间的变化，由动态视角说明价格变动的方向和程度。从方向上看，价格变动分为通货膨胀与通货紧缩。</a:t>
            </a:r>
            <a:endParaRPr lang="zh-CN" altLang="en-US" sz="2400" dirty="0">
              <a:latin typeface="华文楷体" panose="02010600040101010101" charset="-122"/>
              <a:ea typeface="华文楷体" panose="02010600040101010101" charset="-122"/>
            </a:endParaRPr>
          </a:p>
          <a:p>
            <a:pPr indent="252095" algn="just" defTabSz="266700">
              <a:lnSpc>
                <a:spcPct val="130000"/>
              </a:lnSpc>
              <a:spcBef>
                <a:spcPts val="700"/>
              </a:spcBef>
              <a:spcAft>
                <a:spcPct val="0"/>
              </a:spcAft>
            </a:pPr>
            <a:r>
              <a:rPr lang="en-US" sz="2400" dirty="0">
                <a:solidFill>
                  <a:schemeClr val="accent1"/>
                </a:solidFill>
                <a:latin typeface="华文楷体" panose="02010600040101010101" charset="-122"/>
                <a:ea typeface="华文楷体" panose="02010600040101010101" charset="-122"/>
                <a:cs typeface="华文楷体" panose="02010600040101010101" charset="-122"/>
                <a:sym typeface="+mn-ea"/>
              </a:rPr>
              <a:t>  </a:t>
            </a:r>
            <a:r>
              <a:rPr lang="en-US" sz="2400" b="1" dirty="0">
                <a:solidFill>
                  <a:schemeClr val="accent1"/>
                </a:solidFill>
                <a:latin typeface="Times New Roman" panose="02020603050405020304" pitchFamily="18" charset="0"/>
                <a:ea typeface="华文楷体" panose="02010600040101010101" charset="-122"/>
                <a:cs typeface="Times New Roman" panose="02020603050405020304" pitchFamily="18" charset="0"/>
                <a:sym typeface="+mn-ea"/>
              </a:rPr>
              <a:t>1.</a:t>
            </a:r>
            <a:r>
              <a:rPr lang="zh-CN" altLang="en-US" sz="2400" b="1" dirty="0">
                <a:solidFill>
                  <a:schemeClr val="accent1"/>
                </a:solidFill>
                <a:latin typeface="华文楷体" panose="02010600040101010101" charset="-122"/>
                <a:ea typeface="华文楷体" panose="02010600040101010101" charset="-122"/>
                <a:cs typeface="华文楷体" panose="02010600040101010101" charset="-122"/>
                <a:sym typeface="+mn-ea"/>
              </a:rPr>
              <a:t>通货膨胀</a:t>
            </a:r>
            <a:endParaRPr lang="zh-CN" altLang="en-US" sz="2400" b="1" dirty="0">
              <a:solidFill>
                <a:schemeClr val="accent1"/>
              </a:solidFill>
              <a:latin typeface="华文楷体" panose="02010600040101010101" charset="-122"/>
              <a:ea typeface="华文楷体" panose="02010600040101010101" charset="-122"/>
              <a:cs typeface="华文楷体" panose="02010600040101010101" charset="-122"/>
            </a:endParaRPr>
          </a:p>
          <a:p>
            <a:pPr indent="252095" algn="just" defTabSz="266700">
              <a:lnSpc>
                <a:spcPct val="140000"/>
              </a:lnSpc>
              <a:spcBef>
                <a:spcPts val="700"/>
              </a:spcBef>
              <a:spcAft>
                <a:spcPct val="0"/>
              </a:spcAft>
            </a:pPr>
            <a:r>
              <a:rPr lang="en-US" altLang="zh-CN" sz="2800" dirty="0">
                <a:latin typeface="华文楷体" panose="02010600040101010101" charset="-122"/>
                <a:ea typeface="华文楷体" panose="02010600040101010101" charset="-122"/>
                <a:cs typeface="华文楷体" panose="02010600040101010101" charset="-122"/>
                <a:sym typeface="+mn-ea"/>
              </a:rPr>
              <a:t>  </a:t>
            </a:r>
            <a:r>
              <a:rPr lang="zh-CN" altLang="en-US" sz="2400" b="1" dirty="0">
                <a:latin typeface="华文楷体" panose="02010600040101010101" charset="-122"/>
                <a:ea typeface="华文楷体" panose="02010600040101010101" charset="-122"/>
                <a:cs typeface="华文楷体" panose="02010600040101010101" charset="-122"/>
                <a:sym typeface="+mn-ea"/>
              </a:rPr>
              <a:t>通货膨胀</a:t>
            </a:r>
            <a:r>
              <a:rPr lang="zh-CN" altLang="en-US" sz="2400" dirty="0">
                <a:latin typeface="华文楷体" panose="02010600040101010101" charset="-122"/>
                <a:ea typeface="华文楷体" panose="02010600040101010101" charset="-122"/>
                <a:cs typeface="华文楷体" panose="02010600040101010101" charset="-122"/>
                <a:sym typeface="+mn-ea"/>
              </a:rPr>
              <a:t>（Inflation）是指流通中的货币数量超过经济实际需要，引发货币贬值和物价水平全面持续上涨。</a:t>
            </a:r>
            <a:endParaRPr lang="zh-CN" altLang="en-US" sz="2400" dirty="0">
              <a:latin typeface="华文楷体" panose="02010600040101010101" charset="-122"/>
              <a:ea typeface="华文楷体" panose="02010600040101010101" charset="-122"/>
              <a:cs typeface="华文楷体" panose="02010600040101010101" charset="-122"/>
              <a:sym typeface="+mn-ea"/>
            </a:endParaRPr>
          </a:p>
          <a:p>
            <a:pPr indent="252095" algn="just" defTabSz="266700">
              <a:lnSpc>
                <a:spcPct val="140000"/>
              </a:lnSpc>
              <a:spcBef>
                <a:spcPts val="700"/>
              </a:spcBef>
              <a:spcAft>
                <a:spcPct val="0"/>
              </a:spcAft>
            </a:pPr>
            <a:r>
              <a:rPr lang="en-US" altLang="zh-CN" sz="2400" dirty="0">
                <a:latin typeface="华文楷体" panose="02010600040101010101" charset="-122"/>
                <a:ea typeface="华文楷体" panose="02010600040101010101" charset="-122"/>
                <a:cs typeface="华文楷体" panose="02010600040101010101" charset="-122"/>
                <a:sym typeface="+mn-ea"/>
              </a:rPr>
              <a:t>     </a:t>
            </a:r>
            <a:r>
              <a:rPr lang="zh-CN" altLang="en-US" sz="2400" dirty="0">
                <a:latin typeface="华文楷体" panose="02010600040101010101" charset="-122"/>
                <a:ea typeface="华文楷体" panose="02010600040101010101" charset="-122"/>
                <a:cs typeface="华文楷体" panose="02010600040101010101" charset="-122"/>
                <a:sym typeface="+mn-ea"/>
              </a:rPr>
              <a:t>但迄今为止，经济学界对通货膨胀的定义尚未达成普遍共识：其中物价派由萨缪尔森倡导，将通货膨胀定义为物价总水平持续上涨的过程；货币派由弗里德曼提出，强调物价普遍上升源于货币数量过快增长，通货膨胀本质为货币现象。</a:t>
            </a:r>
            <a:endParaRPr lang="zh-CN" altLang="en-US" sz="2400" b="1" dirty="0">
              <a:solidFill>
                <a:schemeClr val="accent1"/>
              </a:solidFill>
              <a:latin typeface="华文楷体" panose="02010600040101010101" charset="-122"/>
              <a:ea typeface="华文楷体" panose="02010600040101010101" charset="-122"/>
              <a:cs typeface="华文楷体" panose="02010600040101010101" charset="-122"/>
              <a:sym typeface="+mn-ea"/>
            </a:endParaRPr>
          </a:p>
        </p:txBody>
      </p:sp>
      <p:sp>
        <p:nvSpPr>
          <p:cNvPr id="5" name="灯片编号占位符 6"/>
          <p:cNvSpPr>
            <a:spLocks noGrp="1"/>
          </p:cNvSpPr>
          <p:nvPr>
            <p:ph type="sldNum" sz="quarter" idx="12"/>
          </p:nvPr>
        </p:nvSpPr>
        <p:spPr>
          <a:xfrm>
            <a:off x="10888524" y="6619009"/>
            <a:ext cx="932884" cy="311727"/>
          </a:xfrm>
        </p:spPr>
        <p:txBody>
          <a:bodyPr/>
          <a:lstStyle/>
          <a:p>
            <a:fld id="{9A0DB2DC-4C9A-4742-B13C-FB6460FD3503}" type="slidenum">
              <a:rPr lang="zh-CN" altLang="en-US" sz="2000">
                <a:solidFill>
                  <a:schemeClr val="tx1"/>
                </a:solidFill>
              </a:rPr>
            </a:fld>
            <a:endParaRPr lang="zh-CN" altLang="en-US" sz="2000" dirty="0">
              <a:solidFill>
                <a:schemeClr val="tx1"/>
              </a:solidFill>
            </a:endParaRPr>
          </a:p>
        </p:txBody>
      </p:sp>
      <p:sp>
        <p:nvSpPr>
          <p:cNvPr id="7" name="Rectangle 4" descr="浅色上对角线"/>
          <p:cNvSpPr>
            <a:spLocks noChangeArrowheads="1"/>
          </p:cNvSpPr>
          <p:nvPr/>
        </p:nvSpPr>
        <p:spPr bwMode="auto">
          <a:xfrm>
            <a:off x="861591" y="107576"/>
            <a:ext cx="5234409"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一、价格变动内涵与</a:t>
            </a: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分类</a:t>
            </a:r>
            <a:endPar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ldLvl="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Box 11"/>
          <p:cNvSpPr txBox="1">
            <a:spLocks noChangeArrowheads="1"/>
          </p:cNvSpPr>
          <p:nvPr/>
        </p:nvSpPr>
        <p:spPr bwMode="auto">
          <a:xfrm>
            <a:off x="544830" y="847090"/>
            <a:ext cx="11573510" cy="5697220"/>
          </a:xfrm>
          <a:prstGeom prst="rect">
            <a:avLst/>
          </a:prstGeom>
          <a:noFill/>
          <a:ln w="19050">
            <a:noFill/>
            <a:miter lim="800000"/>
          </a:ln>
          <a:extLst>
            <a:ext uri="{909E8E84-426E-40DD-AFC4-6F175D3DCCD1}">
              <a14:hiddenFill xmlns:a14="http://schemas.microsoft.com/office/drawing/2010/main">
                <a:solidFill>
                  <a:srgbClr val="FFFFFF"/>
                </a:solidFill>
              </a14:hiddenFill>
            </a:ext>
          </a:extLst>
        </p:spPr>
        <p:txBody>
          <a:bodyPr wrap="square" anchor="ctr" anchorCtr="1">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nSpc>
                <a:spcPct val="160000"/>
              </a:lnSpc>
              <a:spcBef>
                <a:spcPct val="50000"/>
              </a:spcBef>
            </a:pPr>
            <a:r>
              <a:rPr lang="en-US" altLang="zh-CN" sz="2000" b="1" dirty="0">
                <a:latin typeface="华文楷体" panose="02010600040101010101" charset="-122"/>
                <a:ea typeface="华文楷体" panose="02010600040101010101" charset="-122"/>
              </a:rPr>
              <a:t>  </a:t>
            </a:r>
            <a:r>
              <a:rPr lang="zh-CN" altLang="en-US" sz="2800" dirty="0">
                <a:latin typeface="华文楷体" panose="02010600040101010101" charset="-122"/>
                <a:ea typeface="华文楷体" panose="02010600040101010101" charset="-122"/>
                <a:cs typeface="华文楷体" panose="02010600040101010101" charset="-122"/>
              </a:rPr>
              <a:t>    </a:t>
            </a:r>
            <a:r>
              <a:rPr lang="zh-CN" altLang="en-US" sz="2800" dirty="0">
                <a:latin typeface="华文楷体" panose="02010600040101010101" charset="-122"/>
                <a:ea typeface="华文楷体" panose="02010600040101010101" charset="-122"/>
                <a:cs typeface="华文楷体" panose="02010600040101010101" charset="-122"/>
                <a:sym typeface="+mn-ea"/>
              </a:rPr>
              <a:t>  </a:t>
            </a:r>
            <a:r>
              <a:rPr lang="zh-CN" altLang="en-US" sz="2400" dirty="0">
                <a:latin typeface="华文楷体" panose="02010600040101010101" charset="-122"/>
                <a:ea typeface="华文楷体" panose="02010600040101010101" charset="-122"/>
                <a:cs typeface="华文楷体" panose="02010600040101010101" charset="-122"/>
                <a:sym typeface="+mn-ea"/>
              </a:rPr>
              <a:t>根据物价上涨幅度，可将通货膨胀分为四类。（1）爬行通货膨胀：指物价水平持续而缓慢上涨（年均1%-3%），其可视为经济发展的润滑剂，是实现充分就业的必要条件。（2）温和通货膨胀：指年均物价上涨率在3%-10%之间，一些学者认为温和通货膨胀能刺激经济增长，但其也可能是走向严重通货膨胀的警戒信号。（3）奔腾通货膨胀：指年均物价上涨率达到10%-100%，由于人们预期未来价格进一步上涨，因而采取抢购囤积等规避措施，导致通货膨胀进一步加剧。（4）恶性通货膨胀：指年均物价上涨率超过100%，价格水平完全失控，货币体系和价格体系崩溃，甚至引发社会动荡。</a:t>
            </a:r>
            <a:endParaRPr lang="zh-CN" altLang="en-US" sz="2400" dirty="0">
              <a:latin typeface="华文楷体" panose="02010600040101010101" charset="-122"/>
              <a:ea typeface="华文楷体" panose="02010600040101010101" charset="-122"/>
              <a:cs typeface="华文楷体" panose="02010600040101010101" charset="-122"/>
              <a:sym typeface="+mn-ea"/>
            </a:endParaRPr>
          </a:p>
        </p:txBody>
      </p:sp>
      <p:sp>
        <p:nvSpPr>
          <p:cNvPr id="5" name="灯片编号占位符 6"/>
          <p:cNvSpPr>
            <a:spLocks noGrp="1"/>
          </p:cNvSpPr>
          <p:nvPr>
            <p:ph type="sldNum" sz="quarter" idx="12"/>
          </p:nvPr>
        </p:nvSpPr>
        <p:spPr>
          <a:xfrm>
            <a:off x="10888524" y="6619009"/>
            <a:ext cx="932884" cy="311727"/>
          </a:xfrm>
        </p:spPr>
        <p:txBody>
          <a:bodyPr/>
          <a:lstStyle/>
          <a:p>
            <a:fld id="{9A0DB2DC-4C9A-4742-B13C-FB6460FD3503}" type="slidenum">
              <a:rPr lang="zh-CN" altLang="en-US" sz="2000">
                <a:solidFill>
                  <a:schemeClr val="tx1"/>
                </a:solidFill>
              </a:rPr>
            </a:fld>
            <a:endParaRPr lang="zh-CN" altLang="en-US" sz="2000" dirty="0">
              <a:solidFill>
                <a:schemeClr val="tx1"/>
              </a:solidFill>
            </a:endParaRPr>
          </a:p>
        </p:txBody>
      </p:sp>
      <p:sp>
        <p:nvSpPr>
          <p:cNvPr id="7" name="Rectangle 4" descr="浅色上对角线"/>
          <p:cNvSpPr>
            <a:spLocks noChangeArrowheads="1"/>
          </p:cNvSpPr>
          <p:nvPr/>
        </p:nvSpPr>
        <p:spPr bwMode="auto">
          <a:xfrm>
            <a:off x="861591" y="107576"/>
            <a:ext cx="5234409"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一、价格变动内涵与</a:t>
            </a: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分类</a:t>
            </a:r>
            <a:endPar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ldLvl="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Box 11"/>
          <p:cNvSpPr txBox="1">
            <a:spLocks noChangeArrowheads="1"/>
          </p:cNvSpPr>
          <p:nvPr/>
        </p:nvSpPr>
        <p:spPr bwMode="auto">
          <a:xfrm>
            <a:off x="483870" y="922020"/>
            <a:ext cx="11708130" cy="5697220"/>
          </a:xfrm>
          <a:prstGeom prst="rect">
            <a:avLst/>
          </a:prstGeom>
          <a:noFill/>
          <a:ln w="19050">
            <a:noFill/>
            <a:miter lim="800000"/>
          </a:ln>
          <a:extLst>
            <a:ext uri="{909E8E84-426E-40DD-AFC4-6F175D3DCCD1}">
              <a14:hiddenFill xmlns:a14="http://schemas.microsoft.com/office/drawing/2010/main">
                <a:solidFill>
                  <a:srgbClr val="FFFFFF"/>
                </a:solidFill>
              </a14:hiddenFill>
            </a:ext>
          </a:extLst>
        </p:spPr>
        <p:txBody>
          <a:bodyPr wrap="square" anchor="ctr" anchorCtr="1">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nSpc>
                <a:spcPct val="140000"/>
              </a:lnSpc>
              <a:spcBef>
                <a:spcPct val="50000"/>
              </a:spcBef>
            </a:pPr>
            <a:r>
              <a:rPr lang="en-US" altLang="zh-CN" sz="2000" b="1" dirty="0">
                <a:latin typeface="华文楷体" panose="02010600040101010101" charset="-122"/>
                <a:ea typeface="华文楷体" panose="02010600040101010101" charset="-122"/>
              </a:rPr>
              <a:t>    </a:t>
            </a:r>
            <a:r>
              <a:rPr lang="zh-CN" altLang="en-US" sz="2800" dirty="0">
                <a:latin typeface="华文楷体" panose="02010600040101010101" charset="-122"/>
                <a:ea typeface="华文楷体" panose="02010600040101010101" charset="-122"/>
                <a:cs typeface="华文楷体" panose="02010600040101010101" charset="-122"/>
              </a:rPr>
              <a:t> </a:t>
            </a:r>
            <a:r>
              <a:rPr lang="zh-CN" altLang="en-US" sz="2400" dirty="0">
                <a:latin typeface="华文楷体" panose="02010600040101010101" charset="-122"/>
                <a:ea typeface="华文楷体" panose="02010600040101010101" charset="-122"/>
                <a:cs typeface="华文楷体" panose="02010600040101010101" charset="-122"/>
              </a:rPr>
              <a:t> </a:t>
            </a:r>
            <a:r>
              <a:rPr lang="en-US" sz="2400" dirty="0">
                <a:solidFill>
                  <a:schemeClr val="accent1"/>
                </a:solidFill>
                <a:latin typeface="华文楷体" panose="02010600040101010101" charset="-122"/>
                <a:ea typeface="华文楷体" panose="02010600040101010101" charset="-122"/>
                <a:cs typeface="华文楷体" panose="02010600040101010101" charset="-122"/>
                <a:sym typeface="+mn-ea"/>
              </a:rPr>
              <a:t>  2.通货紧缩</a:t>
            </a:r>
            <a:endParaRPr lang="zh-CN" altLang="en-US" sz="2400" dirty="0">
              <a:latin typeface="华文楷体" panose="02010600040101010101" charset="-122"/>
              <a:ea typeface="华文楷体" panose="02010600040101010101" charset="-122"/>
              <a:cs typeface="华文楷体" panose="02010600040101010101" charset="-122"/>
            </a:endParaRPr>
          </a:p>
          <a:p>
            <a:pPr indent="252095" algn="just" defTabSz="266700">
              <a:lnSpc>
                <a:spcPct val="140000"/>
              </a:lnSpc>
              <a:spcBef>
                <a:spcPts val="700"/>
              </a:spcBef>
              <a:spcAft>
                <a:spcPct val="0"/>
              </a:spcAft>
            </a:pPr>
            <a:r>
              <a:rPr lang="zh-CN" altLang="en-US" sz="2400" dirty="0">
                <a:latin typeface="华文楷体" panose="02010600040101010101" charset="-122"/>
                <a:ea typeface="华文楷体" panose="02010600040101010101" charset="-122"/>
                <a:cs typeface="华文楷体" panose="02010600040101010101" charset="-122"/>
                <a:sym typeface="+mn-ea"/>
              </a:rPr>
              <a:t>  通货紧缩（Deflation）与通货膨胀相对立，指价格总水平持续下降。</a:t>
            </a:r>
            <a:endParaRPr lang="zh-CN" altLang="en-US" sz="2400" dirty="0">
              <a:latin typeface="华文楷体" panose="02010600040101010101" charset="-122"/>
              <a:ea typeface="华文楷体" panose="02010600040101010101" charset="-122"/>
              <a:cs typeface="华文楷体" panose="02010600040101010101" charset="-122"/>
              <a:sym typeface="+mn-ea"/>
            </a:endParaRPr>
          </a:p>
          <a:p>
            <a:pPr indent="252095" algn="just" defTabSz="266700">
              <a:lnSpc>
                <a:spcPct val="140000"/>
              </a:lnSpc>
              <a:spcBef>
                <a:spcPts val="700"/>
              </a:spcBef>
              <a:spcAft>
                <a:spcPct val="0"/>
              </a:spcAft>
            </a:pPr>
            <a:r>
              <a:rPr lang="en-US" altLang="zh-CN" sz="2400" dirty="0">
                <a:latin typeface="华文楷体" panose="02010600040101010101" charset="-122"/>
                <a:ea typeface="华文楷体" panose="02010600040101010101" charset="-122"/>
                <a:cs typeface="华文楷体" panose="02010600040101010101" charset="-122"/>
                <a:sym typeface="+mn-ea"/>
              </a:rPr>
              <a:t> </a:t>
            </a:r>
            <a:r>
              <a:rPr lang="zh-CN" altLang="en-US" sz="2400" dirty="0">
                <a:latin typeface="华文楷体" panose="02010600040101010101" charset="-122"/>
                <a:ea typeface="华文楷体" panose="02010600040101010101" charset="-122"/>
                <a:cs typeface="华文楷体" panose="02010600040101010101" charset="-122"/>
                <a:sym typeface="+mn-ea"/>
              </a:rPr>
              <a:t>通货紧缩定义各有侧重：其中</a:t>
            </a:r>
            <a:r>
              <a:rPr lang="en-US" altLang="zh-CN" sz="2400" dirty="0">
                <a:latin typeface="华文楷体" panose="02010600040101010101" charset="-122"/>
                <a:ea typeface="华文楷体" panose="02010600040101010101" charset="-122"/>
                <a:cs typeface="华文楷体" panose="02010600040101010101" charset="-122"/>
                <a:sym typeface="+mn-ea"/>
              </a:rPr>
              <a:t>“</a:t>
            </a:r>
            <a:r>
              <a:rPr lang="zh-CN" altLang="en-US" sz="2400" dirty="0">
                <a:latin typeface="华文楷体" panose="02010600040101010101" charset="-122"/>
                <a:ea typeface="华文楷体" panose="02010600040101010101" charset="-122"/>
                <a:cs typeface="华文楷体" panose="02010600040101010101" charset="-122"/>
                <a:sym typeface="+mn-ea"/>
              </a:rPr>
              <a:t>单要素论</a:t>
            </a:r>
            <a:r>
              <a:rPr lang="en-US" altLang="zh-CN" sz="2400" dirty="0">
                <a:latin typeface="华文楷体" panose="02010600040101010101" charset="-122"/>
                <a:ea typeface="华文楷体" panose="02010600040101010101" charset="-122"/>
                <a:cs typeface="华文楷体" panose="02010600040101010101" charset="-122"/>
                <a:sym typeface="+mn-ea"/>
              </a:rPr>
              <a:t>”</a:t>
            </a:r>
            <a:r>
              <a:rPr lang="zh-CN" altLang="en-US" sz="2400" dirty="0">
                <a:latin typeface="华文楷体" panose="02010600040101010101" charset="-122"/>
                <a:ea typeface="华文楷体" panose="02010600040101010101" charset="-122"/>
                <a:cs typeface="华文楷体" panose="02010600040101010101" charset="-122"/>
                <a:sym typeface="+mn-ea"/>
              </a:rPr>
              <a:t>认为通货紧缩是指价格总水平普遍持续下降，主张以</a:t>
            </a:r>
            <a:r>
              <a:rPr lang="en-US" altLang="zh-CN" sz="2400" dirty="0">
                <a:latin typeface="华文楷体" panose="02010600040101010101" charset="-122"/>
                <a:ea typeface="华文楷体" panose="02010600040101010101" charset="-122"/>
                <a:cs typeface="华文楷体" panose="02010600040101010101" charset="-122"/>
                <a:sym typeface="+mn-ea"/>
              </a:rPr>
              <a:t>CPI</a:t>
            </a:r>
            <a:r>
              <a:rPr lang="zh-CN" altLang="en-US" sz="2400" dirty="0">
                <a:latin typeface="华文楷体" panose="02010600040101010101" charset="-122"/>
                <a:ea typeface="华文楷体" panose="02010600040101010101" charset="-122"/>
                <a:cs typeface="华文楷体" panose="02010600040101010101" charset="-122"/>
                <a:sym typeface="+mn-ea"/>
              </a:rPr>
              <a:t>等价格指数识别通货紧缩；</a:t>
            </a:r>
            <a:r>
              <a:rPr lang="en-US" altLang="zh-CN" sz="2400" dirty="0">
                <a:latin typeface="华文楷体" panose="02010600040101010101" charset="-122"/>
                <a:ea typeface="华文楷体" panose="02010600040101010101" charset="-122"/>
                <a:cs typeface="华文楷体" panose="02010600040101010101" charset="-122"/>
                <a:sym typeface="+mn-ea"/>
              </a:rPr>
              <a:t>“</a:t>
            </a:r>
            <a:r>
              <a:rPr lang="zh-CN" altLang="en-US" sz="2400" dirty="0">
                <a:latin typeface="华文楷体" panose="02010600040101010101" charset="-122"/>
                <a:ea typeface="华文楷体" panose="02010600040101010101" charset="-122"/>
                <a:cs typeface="华文楷体" panose="02010600040101010101" charset="-122"/>
                <a:sym typeface="+mn-ea"/>
              </a:rPr>
              <a:t>双要素论</a:t>
            </a:r>
            <a:r>
              <a:rPr lang="en-US" altLang="zh-CN" sz="2400" dirty="0">
                <a:latin typeface="华文楷体" panose="02010600040101010101" charset="-122"/>
                <a:ea typeface="华文楷体" panose="02010600040101010101" charset="-122"/>
                <a:cs typeface="华文楷体" panose="02010600040101010101" charset="-122"/>
                <a:sym typeface="+mn-ea"/>
              </a:rPr>
              <a:t>”</a:t>
            </a:r>
            <a:r>
              <a:rPr lang="zh-CN" altLang="en-US" sz="2400" dirty="0">
                <a:latin typeface="华文楷体" panose="02010600040101010101" charset="-122"/>
                <a:ea typeface="华文楷体" panose="02010600040101010101" charset="-122"/>
                <a:cs typeface="华文楷体" panose="02010600040101010101" charset="-122"/>
                <a:sym typeface="+mn-ea"/>
              </a:rPr>
              <a:t>认为通货紧缩是流通中的货币大大少于商品流通需要，强调通货紧缩有两大核心特征，一是物价持续下跌，二是货币供给量连续下降。</a:t>
            </a:r>
            <a:r>
              <a:rPr lang="en-US" altLang="zh-CN" sz="2400" dirty="0">
                <a:latin typeface="华文楷体" panose="02010600040101010101" charset="-122"/>
                <a:ea typeface="华文楷体" panose="02010600040101010101" charset="-122"/>
                <a:cs typeface="华文楷体" panose="02010600040101010101" charset="-122"/>
                <a:sym typeface="+mn-ea"/>
              </a:rPr>
              <a:t>“</a:t>
            </a:r>
            <a:r>
              <a:rPr lang="zh-CN" altLang="en-US" sz="2400" dirty="0">
                <a:latin typeface="华文楷体" panose="02010600040101010101" charset="-122"/>
                <a:ea typeface="华文楷体" panose="02010600040101010101" charset="-122"/>
                <a:cs typeface="华文楷体" panose="02010600040101010101" charset="-122"/>
                <a:sym typeface="+mn-ea"/>
              </a:rPr>
              <a:t>三要素论</a:t>
            </a:r>
            <a:r>
              <a:rPr lang="en-US" altLang="zh-CN" sz="2400" dirty="0">
                <a:latin typeface="华文楷体" panose="02010600040101010101" charset="-122"/>
                <a:ea typeface="华文楷体" panose="02010600040101010101" charset="-122"/>
                <a:cs typeface="华文楷体" panose="02010600040101010101" charset="-122"/>
                <a:sym typeface="+mn-ea"/>
              </a:rPr>
              <a:t>”</a:t>
            </a:r>
            <a:r>
              <a:rPr lang="zh-CN" altLang="en-US" sz="2400" dirty="0">
                <a:latin typeface="华文楷体" panose="02010600040101010101" charset="-122"/>
                <a:ea typeface="华文楷体" panose="02010600040101010101" charset="-122"/>
                <a:cs typeface="华文楷体" panose="02010600040101010101" charset="-122"/>
                <a:sym typeface="+mn-ea"/>
              </a:rPr>
              <a:t>则</a:t>
            </a:r>
            <a:r>
              <a:rPr lang="zh-CN" altLang="en-US" sz="2400" dirty="0">
                <a:latin typeface="华文楷体" panose="02010600040101010101" charset="-122"/>
                <a:ea typeface="华文楷体" panose="02010600040101010101" charset="-122"/>
                <a:cs typeface="华文楷体" panose="02010600040101010101" charset="-122"/>
                <a:sym typeface="+mn-ea"/>
              </a:rPr>
              <a:t>将通货紧缩视为经济全面衰退的征兆，认为通货紧缩不仅对应物价和货币供给量连续下降，还反映总需求疲软和预期悲观。</a:t>
            </a:r>
            <a:endParaRPr lang="zh-CN" altLang="en-US" sz="2400" dirty="0">
              <a:latin typeface="华文楷体" panose="02010600040101010101" charset="-122"/>
              <a:ea typeface="华文楷体" panose="02010600040101010101" charset="-122"/>
              <a:cs typeface="华文楷体" panose="02010600040101010101" charset="-122"/>
              <a:sym typeface="+mn-ea"/>
            </a:endParaRPr>
          </a:p>
          <a:p>
            <a:pPr indent="252095" algn="just" defTabSz="266700">
              <a:lnSpc>
                <a:spcPct val="140000"/>
              </a:lnSpc>
              <a:spcBef>
                <a:spcPts val="700"/>
              </a:spcBef>
              <a:spcAft>
                <a:spcPct val="0"/>
              </a:spcAft>
            </a:pPr>
            <a:r>
              <a:rPr lang="en-US" altLang="zh-CN" sz="2400" dirty="0">
                <a:latin typeface="华文楷体" panose="02010600040101010101" charset="-122"/>
                <a:ea typeface="华文楷体" panose="02010600040101010101" charset="-122"/>
                <a:cs typeface="华文楷体" panose="02010600040101010101" charset="-122"/>
                <a:sym typeface="+mn-ea"/>
              </a:rPr>
              <a:t>    </a:t>
            </a:r>
            <a:r>
              <a:rPr lang="zh-CN" altLang="en-US" sz="2400" dirty="0">
                <a:latin typeface="华文楷体" panose="02010600040101010101" charset="-122"/>
                <a:ea typeface="华文楷体" panose="02010600040101010101" charset="-122"/>
                <a:cs typeface="华文楷体" panose="02010600040101010101" charset="-122"/>
                <a:sym typeface="+mn-ea"/>
              </a:rPr>
              <a:t>据</a:t>
            </a:r>
            <a:r>
              <a:rPr lang="zh-CN" altLang="en-US" sz="2400" dirty="0">
                <a:latin typeface="华文楷体" panose="02010600040101010101" charset="-122"/>
                <a:ea typeface="华文楷体" panose="02010600040101010101" charset="-122"/>
                <a:cs typeface="华文楷体" panose="02010600040101010101" charset="-122"/>
                <a:sym typeface="+mn-ea"/>
              </a:rPr>
              <a:t>其成因可分为两类：</a:t>
            </a:r>
            <a:endParaRPr lang="zh-CN" altLang="en-US" sz="2400" dirty="0">
              <a:latin typeface="华文楷体" panose="02010600040101010101" charset="-122"/>
              <a:ea typeface="华文楷体" panose="02010600040101010101" charset="-122"/>
              <a:cs typeface="华文楷体" panose="02010600040101010101" charset="-122"/>
              <a:sym typeface="+mn-ea"/>
            </a:endParaRPr>
          </a:p>
          <a:p>
            <a:pPr indent="252095" algn="just" defTabSz="266700">
              <a:lnSpc>
                <a:spcPct val="140000"/>
              </a:lnSpc>
              <a:spcBef>
                <a:spcPts val="700"/>
              </a:spcBef>
              <a:spcAft>
                <a:spcPct val="0"/>
              </a:spcAft>
            </a:pPr>
            <a:r>
              <a:rPr lang="en-US" altLang="zh-CN" sz="2400" dirty="0">
                <a:latin typeface="华文楷体" panose="02010600040101010101" charset="-122"/>
                <a:ea typeface="华文楷体" panose="02010600040101010101" charset="-122"/>
                <a:cs typeface="华文楷体" panose="02010600040101010101" charset="-122"/>
                <a:sym typeface="+mn-ea"/>
              </a:rPr>
              <a:t>   </a:t>
            </a:r>
            <a:r>
              <a:rPr lang="zh-CN" altLang="en-US" sz="2400" dirty="0">
                <a:latin typeface="华文楷体" panose="02010600040101010101" charset="-122"/>
                <a:ea typeface="华文楷体" panose="02010600040101010101" charset="-122"/>
                <a:cs typeface="华文楷体" panose="02010600040101010101" charset="-122"/>
                <a:sym typeface="+mn-ea"/>
              </a:rPr>
              <a:t>良性通货紧缩是技术进步和生产率提高导致价格下降；而恶性通货紧缩则与投资和消费需求不足相伴。通货紧缩不及通货膨胀那样常见，故其危害性往往被人们低估。</a:t>
            </a:r>
            <a:endParaRPr lang="zh-CN" altLang="en-US" sz="2400" dirty="0">
              <a:latin typeface="华文楷体" panose="02010600040101010101" charset="-122"/>
              <a:ea typeface="华文楷体" panose="02010600040101010101" charset="-122"/>
              <a:cs typeface="华文楷体" panose="02010600040101010101" charset="-122"/>
              <a:sym typeface="+mn-ea"/>
            </a:endParaRPr>
          </a:p>
        </p:txBody>
      </p:sp>
      <p:sp>
        <p:nvSpPr>
          <p:cNvPr id="5" name="灯片编号占位符 6"/>
          <p:cNvSpPr>
            <a:spLocks noGrp="1"/>
          </p:cNvSpPr>
          <p:nvPr>
            <p:ph type="sldNum" sz="quarter" idx="12"/>
          </p:nvPr>
        </p:nvSpPr>
        <p:spPr>
          <a:xfrm>
            <a:off x="10888524" y="6619009"/>
            <a:ext cx="932884" cy="311727"/>
          </a:xfrm>
        </p:spPr>
        <p:txBody>
          <a:bodyPr/>
          <a:lstStyle/>
          <a:p>
            <a:fld id="{9A0DB2DC-4C9A-4742-B13C-FB6460FD3503}" type="slidenum">
              <a:rPr lang="zh-CN" altLang="en-US" sz="2000">
                <a:solidFill>
                  <a:schemeClr val="tx1"/>
                </a:solidFill>
              </a:rPr>
            </a:fld>
            <a:endParaRPr lang="zh-CN" altLang="en-US" sz="2000" dirty="0">
              <a:solidFill>
                <a:schemeClr val="tx1"/>
              </a:solidFill>
            </a:endParaRPr>
          </a:p>
        </p:txBody>
      </p:sp>
      <p:sp>
        <p:nvSpPr>
          <p:cNvPr id="7" name="Rectangle 4" descr="浅色上对角线"/>
          <p:cNvSpPr>
            <a:spLocks noChangeArrowheads="1"/>
          </p:cNvSpPr>
          <p:nvPr/>
        </p:nvSpPr>
        <p:spPr bwMode="auto">
          <a:xfrm>
            <a:off x="861591" y="107576"/>
            <a:ext cx="5234409"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一、价格变动内涵与</a:t>
            </a: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分类</a:t>
            </a:r>
            <a:endPar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ldLvl="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Box 11"/>
          <p:cNvSpPr txBox="1">
            <a:spLocks noChangeArrowheads="1"/>
          </p:cNvSpPr>
          <p:nvPr/>
        </p:nvSpPr>
        <p:spPr bwMode="auto">
          <a:xfrm>
            <a:off x="235585" y="473075"/>
            <a:ext cx="11956415" cy="6146165"/>
          </a:xfrm>
          <a:prstGeom prst="rect">
            <a:avLst/>
          </a:prstGeom>
          <a:noFill/>
          <a:ln w="19050">
            <a:noFill/>
            <a:miter lim="800000"/>
          </a:ln>
          <a:extLst>
            <a:ext uri="{909E8E84-426E-40DD-AFC4-6F175D3DCCD1}">
              <a14:hiddenFill xmlns:a14="http://schemas.microsoft.com/office/drawing/2010/main">
                <a:solidFill>
                  <a:srgbClr val="FFFFFF"/>
                </a:solidFill>
              </a14:hiddenFill>
            </a:ext>
          </a:extLst>
        </p:spPr>
        <p:txBody>
          <a:bodyPr wrap="square" anchor="ctr" anchorCtr="1">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spcBef>
                <a:spcPct val="50000"/>
              </a:spcBef>
            </a:pPr>
            <a:endParaRPr lang="zh-CN" altLang="en-US" sz="2000" dirty="0">
              <a:latin typeface="华文楷体" panose="02010600040101010101" charset="-122"/>
              <a:ea typeface="华文楷体" panose="02010600040101010101" charset="-122"/>
            </a:endParaRPr>
          </a:p>
          <a:p>
            <a:pPr>
              <a:spcBef>
                <a:spcPct val="50000"/>
              </a:spcBef>
            </a:pPr>
            <a:endParaRPr lang="zh-CN" altLang="en-US" sz="2000" dirty="0">
              <a:latin typeface="华文楷体" panose="02010600040101010101" charset="-122"/>
              <a:ea typeface="华文楷体" panose="02010600040101010101" charset="-122"/>
            </a:endParaRPr>
          </a:p>
          <a:p>
            <a:pPr>
              <a:lnSpc>
                <a:spcPct val="130000"/>
              </a:lnSpc>
              <a:spcBef>
                <a:spcPct val="50000"/>
              </a:spcBef>
            </a:pPr>
            <a:r>
              <a:rPr lang="en-US" altLang="zh-CN" sz="2000" b="1" dirty="0">
                <a:latin typeface="华文楷体" panose="02010600040101010101" charset="-122"/>
                <a:ea typeface="华文楷体" panose="02010600040101010101" charset="-122"/>
              </a:rPr>
              <a:t>     </a:t>
            </a:r>
            <a:r>
              <a:rPr lang="en-US" altLang="zh-CN" sz="2400" b="1" dirty="0">
                <a:latin typeface="华文楷体" panose="02010600040101010101" charset="-122"/>
                <a:ea typeface="华文楷体" panose="02010600040101010101" charset="-122"/>
              </a:rPr>
              <a:t>    </a:t>
            </a:r>
            <a:r>
              <a:rPr lang="zh-CN" altLang="en-US" sz="2800" b="1" dirty="0">
                <a:solidFill>
                  <a:schemeClr val="accent2"/>
                </a:solidFill>
                <a:latin typeface="华文楷体" panose="02010600040101010101" charset="-122"/>
                <a:ea typeface="华文楷体" panose="02010600040101010101" charset="-122"/>
              </a:rPr>
              <a:t>（二）</a:t>
            </a:r>
            <a:r>
              <a:rPr lang="zh-CN" altLang="en-US" sz="2800" b="1" dirty="0">
                <a:solidFill>
                  <a:schemeClr val="accent2"/>
                </a:solidFill>
                <a:latin typeface="华文楷体" panose="02010600040101010101" charset="-122"/>
                <a:ea typeface="华文楷体" panose="02010600040101010101" charset="-122"/>
              </a:rPr>
              <a:t>空间维度</a:t>
            </a:r>
            <a:r>
              <a:rPr lang="zh-CN" altLang="en-US" sz="2800" b="1" dirty="0">
                <a:solidFill>
                  <a:schemeClr val="accent2"/>
                </a:solidFill>
                <a:latin typeface="华文楷体" panose="02010600040101010101" charset="-122"/>
                <a:ea typeface="华文楷体" panose="02010600040101010101" charset="-122"/>
              </a:rPr>
              <a:t>价格变动</a:t>
            </a:r>
            <a:endParaRPr lang="zh-CN" altLang="en-US" sz="2800" b="1" dirty="0">
              <a:solidFill>
                <a:schemeClr val="accent2"/>
              </a:solidFill>
              <a:latin typeface="华文楷体" panose="02010600040101010101" charset="-122"/>
              <a:ea typeface="华文楷体" panose="02010600040101010101" charset="-122"/>
            </a:endParaRPr>
          </a:p>
          <a:p>
            <a:pPr indent="609600" fontAlgn="auto">
              <a:lnSpc>
                <a:spcPct val="130000"/>
              </a:lnSpc>
              <a:spcBef>
                <a:spcPts val="0"/>
              </a:spcBef>
              <a:extLst>
                <a:ext uri="{35155182-B16C-46BC-9424-99874614C6A1}">
                  <wpsdc:indentchars xmlns:wpsdc="http://www.wps.cn/officeDocument/2017/drawingmlCustomData" val="200" checksum="4158780845"/>
                </a:ext>
              </a:extLst>
            </a:pPr>
            <a:r>
              <a:rPr lang="zh-CN" altLang="en-US" sz="2400" dirty="0">
                <a:latin typeface="华文楷体" panose="02010600040101010101" charset="-122"/>
                <a:ea typeface="华文楷体" panose="02010600040101010101" charset="-122"/>
              </a:rPr>
              <a:t>空间维度价格变动，包括价格传导和相对价格变动两种形式，前者又可根据空间范围细分为国际传导和国内传导。</a:t>
            </a:r>
            <a:endParaRPr lang="zh-CN" altLang="en-US" sz="2400" dirty="0">
              <a:latin typeface="华文楷体" panose="02010600040101010101" charset="-122"/>
              <a:ea typeface="华文楷体" panose="02010600040101010101" charset="-122"/>
            </a:endParaRPr>
          </a:p>
          <a:p>
            <a:pPr indent="609600" fontAlgn="auto">
              <a:lnSpc>
                <a:spcPct val="130000"/>
              </a:lnSpc>
              <a:spcBef>
                <a:spcPts val="0"/>
              </a:spcBef>
              <a:extLst>
                <a:ext uri="{35155182-B16C-46BC-9424-99874614C6A1}">
                  <wpsdc:indentchars xmlns:wpsdc="http://www.wps.cn/officeDocument/2017/drawingmlCustomData" val="200" checksum="4158780845"/>
                </a:ext>
              </a:extLst>
            </a:pPr>
            <a:r>
              <a:rPr lang="en-US" sz="2400" dirty="0">
                <a:latin typeface="华文楷体" panose="02010600040101010101" charset="-122"/>
                <a:ea typeface="华文楷体" panose="02010600040101010101" charset="-122"/>
                <a:cs typeface="华文楷体" panose="02010600040101010101" charset="-122"/>
                <a:sym typeface="+mn-ea"/>
              </a:rPr>
              <a:t> </a:t>
            </a:r>
            <a:r>
              <a:rPr lang="en-US" sz="2400" dirty="0">
                <a:solidFill>
                  <a:schemeClr val="accent1"/>
                </a:solidFill>
                <a:latin typeface="华文楷体" panose="02010600040101010101" charset="-122"/>
                <a:ea typeface="华文楷体" panose="02010600040101010101" charset="-122"/>
                <a:cs typeface="华文楷体" panose="02010600040101010101" charset="-122"/>
                <a:sym typeface="+mn-ea"/>
              </a:rPr>
              <a:t> </a:t>
            </a:r>
            <a:r>
              <a:rPr lang="en-US" sz="2400" b="1" dirty="0">
                <a:solidFill>
                  <a:schemeClr val="accent1"/>
                </a:solidFill>
                <a:latin typeface="Times New Roman" panose="02020603050405020304" pitchFamily="18" charset="0"/>
                <a:ea typeface="华文楷体" panose="02010600040101010101" charset="-122"/>
                <a:cs typeface="Times New Roman" panose="02020603050405020304" pitchFamily="18" charset="0"/>
                <a:sym typeface="+mn-ea"/>
              </a:rPr>
              <a:t> 1.</a:t>
            </a:r>
            <a:r>
              <a:rPr lang="zh-CN" altLang="en-US" sz="2400" b="1" dirty="0">
                <a:solidFill>
                  <a:schemeClr val="accent1"/>
                </a:solidFill>
                <a:latin typeface="华文楷体" panose="02010600040101010101" charset="-122"/>
                <a:ea typeface="华文楷体" panose="02010600040101010101" charset="-122"/>
                <a:cs typeface="华文楷体" panose="02010600040101010101" charset="-122"/>
                <a:sym typeface="+mn-ea"/>
              </a:rPr>
              <a:t>价格国际传导</a:t>
            </a:r>
            <a:endParaRPr lang="zh-CN" altLang="en-US" sz="2400" b="1" dirty="0">
              <a:solidFill>
                <a:schemeClr val="accent1"/>
              </a:solidFill>
              <a:latin typeface="华文楷体" panose="02010600040101010101" charset="-122"/>
              <a:ea typeface="华文楷体" panose="02010600040101010101" charset="-122"/>
              <a:cs typeface="华文楷体" panose="02010600040101010101" charset="-122"/>
              <a:sym typeface="+mn-ea"/>
            </a:endParaRPr>
          </a:p>
          <a:p>
            <a:pPr indent="609600" fontAlgn="auto">
              <a:lnSpc>
                <a:spcPct val="130000"/>
              </a:lnSpc>
              <a:spcBef>
                <a:spcPts val="0"/>
              </a:spcBef>
              <a:extLst>
                <a:ext uri="{35155182-B16C-46BC-9424-99874614C6A1}">
                  <wpsdc:indentchars xmlns:wpsdc="http://www.wps.cn/officeDocument/2017/drawingmlCustomData" val="200" checksum="4158780845"/>
                </a:ext>
              </a:extLst>
            </a:pPr>
            <a:r>
              <a:rPr lang="zh-CN" altLang="en-US" sz="2400" dirty="0">
                <a:latin typeface="华文楷体" panose="02010600040101010101" charset="-122"/>
                <a:ea typeface="华文楷体" panose="02010600040101010101" charset="-122"/>
              </a:rPr>
              <a:t>国际市场上的汇率波动，以及石油、矿石、粮食等大宗商品的价格波动，能够快速传导并引起各国之间的价格联动。</a:t>
            </a:r>
            <a:endParaRPr lang="zh-CN" altLang="en-US" sz="2400" dirty="0">
              <a:latin typeface="华文楷体" panose="02010600040101010101" charset="-122"/>
              <a:ea typeface="华文楷体" panose="02010600040101010101" charset="-122"/>
            </a:endParaRPr>
          </a:p>
          <a:p>
            <a:pPr indent="609600" fontAlgn="auto">
              <a:lnSpc>
                <a:spcPct val="130000"/>
              </a:lnSpc>
              <a:spcBef>
                <a:spcPts val="0"/>
              </a:spcBef>
              <a:extLst>
                <a:ext uri="{35155182-B16C-46BC-9424-99874614C6A1}">
                  <wpsdc:indentchars xmlns:wpsdc="http://www.wps.cn/officeDocument/2017/drawingmlCustomData" val="200" checksum="4158780845"/>
                </a:ext>
              </a:extLst>
            </a:pPr>
            <a:r>
              <a:rPr lang="en-US" sz="2400" dirty="0">
                <a:solidFill>
                  <a:schemeClr val="accent1"/>
                </a:solidFill>
                <a:latin typeface="华文楷体" panose="02010600040101010101" charset="-122"/>
                <a:ea typeface="华文楷体" panose="02010600040101010101" charset="-122"/>
                <a:cs typeface="华文楷体" panose="02010600040101010101" charset="-122"/>
                <a:sym typeface="+mn-ea"/>
              </a:rPr>
              <a:t> </a:t>
            </a:r>
            <a:r>
              <a:rPr lang="en-US" sz="2400" b="1" dirty="0">
                <a:solidFill>
                  <a:schemeClr val="accent1"/>
                </a:solidFill>
                <a:latin typeface="Times New Roman" panose="02020603050405020304" pitchFamily="18" charset="0"/>
                <a:ea typeface="华文楷体" panose="02010600040101010101" charset="-122"/>
                <a:cs typeface="Times New Roman" panose="02020603050405020304" pitchFamily="18" charset="0"/>
                <a:sym typeface="+mn-ea"/>
              </a:rPr>
              <a:t> 2.</a:t>
            </a:r>
            <a:r>
              <a:rPr lang="zh-CN" altLang="en-US" sz="2400" b="1" dirty="0">
                <a:solidFill>
                  <a:schemeClr val="accent1"/>
                </a:solidFill>
                <a:latin typeface="华文楷体" panose="02010600040101010101" charset="-122"/>
                <a:ea typeface="华文楷体" panose="02010600040101010101" charset="-122"/>
                <a:cs typeface="华文楷体" panose="02010600040101010101" charset="-122"/>
                <a:sym typeface="+mn-ea"/>
              </a:rPr>
              <a:t>价格</a:t>
            </a:r>
            <a:r>
              <a:rPr lang="zh-CN" altLang="en-US" sz="2400" b="1" dirty="0">
                <a:solidFill>
                  <a:schemeClr val="accent1"/>
                </a:solidFill>
                <a:latin typeface="华文楷体" panose="02010600040101010101" charset="-122"/>
                <a:ea typeface="华文楷体" panose="02010600040101010101" charset="-122"/>
                <a:cs typeface="华文楷体" panose="02010600040101010101" charset="-122"/>
                <a:sym typeface="+mn-ea"/>
              </a:rPr>
              <a:t>国内传导</a:t>
            </a:r>
            <a:endParaRPr lang="zh-CN" altLang="en-US" sz="2400" dirty="0">
              <a:latin typeface="华文楷体" panose="02010600040101010101" charset="-122"/>
              <a:ea typeface="华文楷体" panose="02010600040101010101" charset="-122"/>
            </a:endParaRPr>
          </a:p>
          <a:p>
            <a:pPr indent="609600" fontAlgn="auto">
              <a:lnSpc>
                <a:spcPct val="130000"/>
              </a:lnSpc>
              <a:spcBef>
                <a:spcPts val="0"/>
              </a:spcBef>
              <a:extLst>
                <a:ext uri="{35155182-B16C-46BC-9424-99874614C6A1}">
                  <wpsdc:indentchars xmlns:wpsdc="http://www.wps.cn/officeDocument/2017/drawingmlCustomData" val="200" checksum="4158780845"/>
                </a:ext>
              </a:extLst>
            </a:pPr>
            <a:r>
              <a:rPr lang="zh-CN" altLang="en-US" sz="2400" dirty="0">
                <a:latin typeface="华文楷体" panose="02010600040101010101" charset="-122"/>
                <a:ea typeface="华文楷体" panose="02010600040101010101" charset="-122"/>
              </a:rPr>
              <a:t>国内价格传导主要沿着</a:t>
            </a:r>
            <a:r>
              <a:rPr lang="en-US" altLang="zh-CN" sz="2400" dirty="0">
                <a:latin typeface="华文楷体" panose="02010600040101010101" charset="-122"/>
                <a:ea typeface="华文楷体" panose="02010600040101010101" charset="-122"/>
              </a:rPr>
              <a:t>“</a:t>
            </a:r>
            <a:r>
              <a:rPr lang="zh-CN" altLang="en-US" sz="2400" dirty="0">
                <a:latin typeface="华文楷体" panose="02010600040101010101" charset="-122"/>
                <a:ea typeface="华文楷体" panose="02010600040101010101" charset="-122"/>
              </a:rPr>
              <a:t>生产</a:t>
            </a:r>
            <a:r>
              <a:rPr lang="en-US" altLang="zh-CN" sz="2400" dirty="0">
                <a:latin typeface="华文楷体" panose="02010600040101010101" charset="-122"/>
                <a:ea typeface="华文楷体" panose="02010600040101010101" charset="-122"/>
              </a:rPr>
              <a:t>-</a:t>
            </a:r>
            <a:r>
              <a:rPr lang="zh-CN" altLang="en-US" sz="2400" dirty="0">
                <a:latin typeface="华文楷体" panose="02010600040101010101" charset="-122"/>
                <a:ea typeface="华文楷体" panose="02010600040101010101" charset="-122"/>
              </a:rPr>
              <a:t>消费</a:t>
            </a:r>
            <a:r>
              <a:rPr lang="en-US" altLang="zh-CN" sz="2400" dirty="0">
                <a:latin typeface="华文楷体" panose="02010600040101010101" charset="-122"/>
                <a:ea typeface="华文楷体" panose="02010600040101010101" charset="-122"/>
              </a:rPr>
              <a:t>”</a:t>
            </a:r>
            <a:r>
              <a:rPr lang="zh-CN" altLang="en-US" sz="2400" dirty="0">
                <a:latin typeface="华文楷体" panose="02010600040101010101" charset="-122"/>
                <a:ea typeface="华文楷体" panose="02010600040101010101" charset="-122"/>
              </a:rPr>
              <a:t>链条展开，以上游产品价格为起点，经过采购、生产、流通、消费等环节，最终传导至下游产品价格。</a:t>
            </a:r>
            <a:endParaRPr lang="zh-CN" altLang="en-US" sz="2400" dirty="0">
              <a:latin typeface="华文楷体" panose="02010600040101010101" charset="-122"/>
              <a:ea typeface="华文楷体" panose="02010600040101010101" charset="-122"/>
            </a:endParaRPr>
          </a:p>
          <a:p>
            <a:pPr indent="609600" fontAlgn="auto">
              <a:lnSpc>
                <a:spcPct val="130000"/>
              </a:lnSpc>
              <a:spcBef>
                <a:spcPts val="0"/>
              </a:spcBef>
              <a:extLst>
                <a:ext uri="{35155182-B16C-46BC-9424-99874614C6A1}">
                  <wpsdc:indentchars xmlns:wpsdc="http://www.wps.cn/officeDocument/2017/drawingmlCustomData" val="200" checksum="4158780845"/>
                </a:ext>
              </a:extLst>
            </a:pPr>
            <a:r>
              <a:rPr lang="en-US" sz="2400" dirty="0">
                <a:solidFill>
                  <a:schemeClr val="accent1"/>
                </a:solidFill>
                <a:latin typeface="华文楷体" panose="02010600040101010101" charset="-122"/>
                <a:ea typeface="华文楷体" panose="02010600040101010101" charset="-122"/>
                <a:cs typeface="华文楷体" panose="02010600040101010101" charset="-122"/>
                <a:sym typeface="+mn-ea"/>
              </a:rPr>
              <a:t> </a:t>
            </a:r>
            <a:r>
              <a:rPr lang="en-US" sz="2400" b="1" dirty="0">
                <a:solidFill>
                  <a:schemeClr val="accent1"/>
                </a:solidFill>
                <a:latin typeface="Times New Roman" panose="02020603050405020304" pitchFamily="18" charset="0"/>
                <a:ea typeface="华文楷体" panose="02010600040101010101" charset="-122"/>
                <a:cs typeface="Times New Roman" panose="02020603050405020304" pitchFamily="18" charset="0"/>
                <a:sym typeface="+mn-ea"/>
              </a:rPr>
              <a:t> 3.</a:t>
            </a:r>
            <a:r>
              <a:rPr lang="zh-CN" altLang="en-US" sz="2400" b="1" dirty="0">
                <a:solidFill>
                  <a:schemeClr val="accent1"/>
                </a:solidFill>
                <a:latin typeface="华文楷体" panose="02010600040101010101" charset="-122"/>
                <a:ea typeface="华文楷体" panose="02010600040101010101" charset="-122"/>
                <a:cs typeface="华文楷体" panose="02010600040101010101" charset="-122"/>
                <a:sym typeface="+mn-ea"/>
              </a:rPr>
              <a:t>相对</a:t>
            </a:r>
            <a:r>
              <a:rPr lang="zh-CN" altLang="en-US" sz="2400" b="1" dirty="0">
                <a:solidFill>
                  <a:schemeClr val="accent1"/>
                </a:solidFill>
                <a:latin typeface="华文楷体" panose="02010600040101010101" charset="-122"/>
                <a:ea typeface="华文楷体" panose="02010600040101010101" charset="-122"/>
                <a:cs typeface="华文楷体" panose="02010600040101010101" charset="-122"/>
                <a:sym typeface="+mn-ea"/>
              </a:rPr>
              <a:t>价格变动</a:t>
            </a:r>
            <a:endParaRPr lang="zh-CN" altLang="en-US" sz="2400" b="1" dirty="0">
              <a:solidFill>
                <a:schemeClr val="accent1"/>
              </a:solidFill>
              <a:latin typeface="华文楷体" panose="02010600040101010101" charset="-122"/>
              <a:ea typeface="华文楷体" panose="02010600040101010101" charset="-122"/>
              <a:cs typeface="华文楷体" panose="02010600040101010101" charset="-122"/>
              <a:sym typeface="+mn-ea"/>
            </a:endParaRPr>
          </a:p>
          <a:p>
            <a:pPr indent="609600" fontAlgn="auto">
              <a:lnSpc>
                <a:spcPct val="130000"/>
              </a:lnSpc>
              <a:spcBef>
                <a:spcPts val="0"/>
              </a:spcBef>
              <a:extLst>
                <a:ext uri="{35155182-B16C-46BC-9424-99874614C6A1}">
                  <wpsdc:indentchars xmlns:wpsdc="http://www.wps.cn/officeDocument/2017/drawingmlCustomData" val="200" checksum="4158780845"/>
                </a:ext>
              </a:extLst>
            </a:pPr>
            <a:r>
              <a:rPr lang="zh-CN" altLang="en-US" sz="2400" dirty="0">
                <a:latin typeface="华文楷体" panose="02010600040101010101" charset="-122"/>
                <a:ea typeface="华文楷体" panose="02010600040101010101" charset="-122"/>
              </a:rPr>
              <a:t>相对价格变动的影响因素众多：生产端的商品供应量变化、定价策略变化、生产率变化，消费端的消费习惯改变、消费水平变化，都会导致商品之间的相对价格变化。</a:t>
            </a:r>
            <a:endParaRPr lang="zh-CN" altLang="en-US" sz="2400" dirty="0">
              <a:latin typeface="华文楷体" panose="02010600040101010101" charset="-122"/>
              <a:ea typeface="华文楷体" panose="02010600040101010101" charset="-122"/>
            </a:endParaRPr>
          </a:p>
          <a:p>
            <a:pPr indent="609600" fontAlgn="auto">
              <a:lnSpc>
                <a:spcPct val="150000"/>
              </a:lnSpc>
              <a:spcBef>
                <a:spcPts val="0"/>
              </a:spcBef>
              <a:extLst>
                <a:ext uri="{35155182-B16C-46BC-9424-99874614C6A1}">
                  <wpsdc:indentchars xmlns:wpsdc="http://www.wps.cn/officeDocument/2017/drawingmlCustomData" val="200" checksum="4158780845"/>
                </a:ext>
              </a:extLst>
            </a:pPr>
            <a:endParaRPr lang="zh-CN" altLang="en-US" sz="2400" dirty="0">
              <a:latin typeface="华文楷体" panose="02010600040101010101" charset="-122"/>
              <a:ea typeface="华文楷体" panose="02010600040101010101" charset="-122"/>
            </a:endParaRPr>
          </a:p>
        </p:txBody>
      </p:sp>
      <p:sp>
        <p:nvSpPr>
          <p:cNvPr id="5" name="灯片编号占位符 6"/>
          <p:cNvSpPr>
            <a:spLocks noGrp="1"/>
          </p:cNvSpPr>
          <p:nvPr>
            <p:ph type="sldNum" sz="quarter" idx="12"/>
          </p:nvPr>
        </p:nvSpPr>
        <p:spPr>
          <a:xfrm>
            <a:off x="10888524" y="6619009"/>
            <a:ext cx="932884" cy="311727"/>
          </a:xfrm>
        </p:spPr>
        <p:txBody>
          <a:bodyPr/>
          <a:lstStyle/>
          <a:p>
            <a:fld id="{9A0DB2DC-4C9A-4742-B13C-FB6460FD3503}" type="slidenum">
              <a:rPr lang="zh-CN" altLang="en-US" sz="2000">
                <a:solidFill>
                  <a:schemeClr val="tx1"/>
                </a:solidFill>
              </a:rPr>
            </a:fld>
            <a:endParaRPr lang="zh-CN" altLang="en-US" sz="2000" dirty="0">
              <a:solidFill>
                <a:schemeClr val="tx1"/>
              </a:solidFill>
            </a:endParaRPr>
          </a:p>
        </p:txBody>
      </p:sp>
      <p:sp>
        <p:nvSpPr>
          <p:cNvPr id="7" name="Rectangle 4" descr="浅色上对角线"/>
          <p:cNvSpPr>
            <a:spLocks noChangeArrowheads="1"/>
          </p:cNvSpPr>
          <p:nvPr/>
        </p:nvSpPr>
        <p:spPr bwMode="auto">
          <a:xfrm>
            <a:off x="861591" y="107576"/>
            <a:ext cx="5234409"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一、价格变动内涵与</a:t>
            </a: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分类</a:t>
            </a:r>
            <a:endPar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ldLvl="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Box 11"/>
          <p:cNvSpPr txBox="1">
            <a:spLocks noChangeArrowheads="1"/>
          </p:cNvSpPr>
          <p:nvPr/>
        </p:nvSpPr>
        <p:spPr bwMode="auto">
          <a:xfrm>
            <a:off x="565150" y="861695"/>
            <a:ext cx="11466195" cy="5474335"/>
          </a:xfrm>
          <a:prstGeom prst="rect">
            <a:avLst/>
          </a:prstGeom>
          <a:noFill/>
          <a:ln w="19050">
            <a:noFill/>
            <a:miter lim="800000"/>
          </a:ln>
          <a:extLst>
            <a:ext uri="{909E8E84-426E-40DD-AFC4-6F175D3DCCD1}">
              <a14:hiddenFill xmlns:a14="http://schemas.microsoft.com/office/drawing/2010/main">
                <a:solidFill>
                  <a:srgbClr val="FFFFFF"/>
                </a:solidFill>
              </a14:hiddenFill>
            </a:ext>
          </a:extLst>
        </p:spPr>
        <p:txBody>
          <a:bodyPr wrap="square" anchor="ctr" anchorCtr="1">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fontAlgn="auto">
              <a:lnSpc>
                <a:spcPct val="150000"/>
              </a:lnSpc>
              <a:spcBef>
                <a:spcPct val="50000"/>
              </a:spcBef>
            </a:pPr>
            <a:r>
              <a:rPr lang="en-US" altLang="zh-CN" b="1" dirty="0">
                <a:latin typeface="华文楷体" panose="02010600040101010101" charset="-122"/>
                <a:ea typeface="华文楷体" panose="02010600040101010101" charset="-122"/>
              </a:rPr>
              <a:t>    </a:t>
            </a:r>
            <a:r>
              <a:rPr lang="en-US" altLang="zh-CN" sz="2400" b="1" dirty="0">
                <a:latin typeface="华文楷体" panose="02010600040101010101" charset="-122"/>
                <a:ea typeface="华文楷体" panose="02010600040101010101" charset="-122"/>
              </a:rPr>
              <a:t>     </a:t>
            </a:r>
            <a:r>
              <a:rPr lang="zh-CN" altLang="en-US" sz="2800" b="1" dirty="0">
                <a:solidFill>
                  <a:schemeClr val="accent2"/>
                </a:solidFill>
                <a:latin typeface="华文楷体" panose="02010600040101010101" charset="-122"/>
                <a:ea typeface="华文楷体" panose="02010600040101010101" charset="-122"/>
              </a:rPr>
              <a:t>（</a:t>
            </a:r>
            <a:r>
              <a:rPr lang="zh-CN" altLang="en-US" sz="2800" b="1" dirty="0">
                <a:solidFill>
                  <a:schemeClr val="accent2"/>
                </a:solidFill>
                <a:latin typeface="华文楷体" panose="02010600040101010101" charset="-122"/>
                <a:ea typeface="华文楷体" panose="02010600040101010101" charset="-122"/>
              </a:rPr>
              <a:t>一）价格变动的内因</a:t>
            </a:r>
            <a:endParaRPr lang="zh-CN" altLang="en-US" sz="2400" b="1" dirty="0">
              <a:solidFill>
                <a:schemeClr val="accent2"/>
              </a:solidFill>
              <a:latin typeface="华文楷体" panose="02010600040101010101" charset="-122"/>
              <a:ea typeface="华文楷体" panose="02010600040101010101" charset="-122"/>
            </a:endParaRPr>
          </a:p>
          <a:p>
            <a:pPr indent="609600" fontAlgn="auto">
              <a:lnSpc>
                <a:spcPct val="150000"/>
              </a:lnSpc>
              <a:spcBef>
                <a:spcPts val="0"/>
              </a:spcBef>
              <a:extLst>
                <a:ext uri="{35155182-B16C-46BC-9424-99874614C6A1}">
                  <wpsdc:indentchars xmlns:wpsdc="http://www.wps.cn/officeDocument/2017/drawingmlCustomData" val="200" checksum="4158780845"/>
                </a:ext>
              </a:extLst>
            </a:pPr>
            <a:r>
              <a:rPr lang="zh-CN" altLang="en-US" sz="2400" dirty="0">
                <a:latin typeface="华文楷体" panose="02010600040101010101" charset="-122"/>
                <a:ea typeface="华文楷体" panose="02010600040101010101" charset="-122"/>
                <a:sym typeface="+mn-ea"/>
              </a:rPr>
              <a:t>价格变动的内部因素，主要来自价格体系内部各类成分的价格变动对价格水平总变动的影响。产品价格一般由生产成本、流通费用、利润和税金构成。</a:t>
            </a:r>
            <a:endParaRPr lang="zh-CN" altLang="en-US" sz="2400" dirty="0">
              <a:latin typeface="华文楷体" panose="02010600040101010101" charset="-122"/>
              <a:ea typeface="华文楷体" panose="02010600040101010101" charset="-122"/>
              <a:sym typeface="+mn-ea"/>
            </a:endParaRPr>
          </a:p>
          <a:p>
            <a:pPr indent="609600" fontAlgn="auto">
              <a:lnSpc>
                <a:spcPct val="150000"/>
              </a:lnSpc>
              <a:spcBef>
                <a:spcPts val="0"/>
              </a:spcBef>
              <a:extLst>
                <a:ext uri="{35155182-B16C-46BC-9424-99874614C6A1}">
                  <wpsdc:indentchars xmlns:wpsdc="http://www.wps.cn/officeDocument/2017/drawingmlCustomData" val="200" checksum="4158780845"/>
                </a:ext>
              </a:extLst>
            </a:pPr>
            <a:r>
              <a:rPr lang="zh-CN" altLang="en-US" sz="2400" dirty="0">
                <a:latin typeface="华文楷体" panose="02010600040101010101" charset="-122"/>
                <a:ea typeface="华文楷体" panose="02010600040101010101" charset="-122"/>
                <a:sym typeface="+mn-ea"/>
              </a:rPr>
              <a:t>生产成本是产品价格变动的基础因素：生产成本上升时，企业为弥补成本增加，必将提高商品价格。</a:t>
            </a:r>
            <a:endParaRPr lang="zh-CN" altLang="en-US" sz="2400" dirty="0">
              <a:latin typeface="华文楷体" panose="02010600040101010101" charset="-122"/>
              <a:ea typeface="华文楷体" panose="02010600040101010101" charset="-122"/>
              <a:sym typeface="+mn-ea"/>
            </a:endParaRPr>
          </a:p>
          <a:p>
            <a:pPr indent="609600" fontAlgn="auto">
              <a:lnSpc>
                <a:spcPct val="150000"/>
              </a:lnSpc>
              <a:spcBef>
                <a:spcPts val="0"/>
              </a:spcBef>
              <a:extLst>
                <a:ext uri="{35155182-B16C-46BC-9424-99874614C6A1}">
                  <wpsdc:indentchars xmlns:wpsdc="http://www.wps.cn/officeDocument/2017/drawingmlCustomData" val="200" checksum="4158780845"/>
                </a:ext>
              </a:extLst>
            </a:pPr>
            <a:r>
              <a:rPr lang="zh-CN" altLang="en-US" sz="2400" dirty="0">
                <a:latin typeface="华文楷体" panose="02010600040101010101" charset="-122"/>
                <a:ea typeface="华文楷体" panose="02010600040101010101" charset="-122"/>
                <a:sym typeface="+mn-ea"/>
              </a:rPr>
              <a:t>流通费用是发生在销售环节的间接成本，一国的交通设施水平和物流成本高低直接影响物价水平。</a:t>
            </a:r>
            <a:endParaRPr lang="zh-CN" altLang="en-US" sz="2400" dirty="0">
              <a:latin typeface="华文楷体" panose="02010600040101010101" charset="-122"/>
              <a:ea typeface="华文楷体" panose="02010600040101010101" charset="-122"/>
              <a:sym typeface="+mn-ea"/>
            </a:endParaRPr>
          </a:p>
          <a:p>
            <a:pPr indent="609600" fontAlgn="auto">
              <a:lnSpc>
                <a:spcPct val="150000"/>
              </a:lnSpc>
              <a:spcBef>
                <a:spcPts val="0"/>
              </a:spcBef>
              <a:extLst>
                <a:ext uri="{35155182-B16C-46BC-9424-99874614C6A1}">
                  <wpsdc:indentchars xmlns:wpsdc="http://www.wps.cn/officeDocument/2017/drawingmlCustomData" val="200" checksum="4158780845"/>
                </a:ext>
              </a:extLst>
            </a:pPr>
            <a:r>
              <a:rPr lang="zh-CN" altLang="en-US" sz="2400" dirty="0">
                <a:latin typeface="华文楷体" panose="02010600040101010101" charset="-122"/>
                <a:ea typeface="华文楷体" panose="02010600040101010101" charset="-122"/>
                <a:sym typeface="+mn-ea"/>
              </a:rPr>
              <a:t>税金和利润对商品价格也有一定影响，宏观税负对价格变动的作用不容小觑。</a:t>
            </a:r>
            <a:endParaRPr lang="zh-CN" altLang="en-US" sz="2400" dirty="0">
              <a:latin typeface="华文楷体" panose="02010600040101010101" charset="-122"/>
              <a:ea typeface="华文楷体" panose="02010600040101010101" charset="-122"/>
              <a:sym typeface="+mn-ea"/>
            </a:endParaRPr>
          </a:p>
        </p:txBody>
      </p:sp>
      <p:sp>
        <p:nvSpPr>
          <p:cNvPr id="5" name="灯片编号占位符 6"/>
          <p:cNvSpPr>
            <a:spLocks noGrp="1"/>
          </p:cNvSpPr>
          <p:nvPr>
            <p:ph type="sldNum" sz="quarter" idx="12"/>
          </p:nvPr>
        </p:nvSpPr>
        <p:spPr>
          <a:xfrm>
            <a:off x="10888524" y="6619009"/>
            <a:ext cx="932884" cy="311727"/>
          </a:xfrm>
        </p:spPr>
        <p:txBody>
          <a:bodyPr/>
          <a:lstStyle/>
          <a:p>
            <a:fld id="{9A0DB2DC-4C9A-4742-B13C-FB6460FD3503}" type="slidenum">
              <a:rPr lang="zh-CN" altLang="en-US" sz="2000">
                <a:solidFill>
                  <a:schemeClr val="tx1"/>
                </a:solidFill>
              </a:rPr>
            </a:fld>
            <a:endParaRPr lang="zh-CN" altLang="en-US" sz="2000" dirty="0">
              <a:solidFill>
                <a:schemeClr val="tx1"/>
              </a:solidFill>
            </a:endParaRPr>
          </a:p>
        </p:txBody>
      </p:sp>
      <p:sp>
        <p:nvSpPr>
          <p:cNvPr id="7" name="Rectangle 4" descr="浅色上对角线"/>
          <p:cNvSpPr>
            <a:spLocks noChangeArrowheads="1"/>
          </p:cNvSpPr>
          <p:nvPr/>
        </p:nvSpPr>
        <p:spPr bwMode="auto">
          <a:xfrm>
            <a:off x="861591" y="107576"/>
            <a:ext cx="5234409"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二、价格变动的影响</a:t>
            </a: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因素</a:t>
            </a:r>
            <a:endPar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ldLvl="0"/>
    </p:bldLst>
  </p:timing>
</p:sld>
</file>

<file path=ppt/tags/tag1.xml><?xml version="1.0" encoding="utf-8"?>
<p:tagLst xmlns:p="http://schemas.openxmlformats.org/presentationml/2006/main">
  <p:tag name="COMMONDATA" val="eyJoZGlkIjoiZmE0ZGFhNTg2NGIxM2MwYzc0MGFhNjc1YjQzMGNlMWIifQ=="/>
</p:tagLst>
</file>

<file path=ppt/theme/theme1.xml><?xml version="1.0" encoding="utf-8"?>
<a:theme xmlns:a="http://schemas.openxmlformats.org/drawingml/2006/main" name="1_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2_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themeOverride>
</file>

<file path=ppt/theme/themeOverride3.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themeOverride>
</file>

<file path=ppt/theme/themeOverride4.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themeOverride>
</file>

<file path=ppt/theme/themeOverride5.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themeOverride>
</file>

<file path=docProps/app.xml><?xml version="1.0" encoding="utf-8"?>
<Properties xmlns="http://schemas.openxmlformats.org/officeDocument/2006/extended-properties" xmlns:vt="http://schemas.openxmlformats.org/officeDocument/2006/docPropsVTypes">
  <TotalTime>0</TotalTime>
  <Words>7787</Words>
  <Application>WPS 演示</Application>
  <PresentationFormat>宽屏</PresentationFormat>
  <Paragraphs>402</Paragraphs>
  <Slides>39</Slides>
  <Notes>2</Notes>
  <HiddenSlides>0</HiddenSlides>
  <MMClips>0</MMClips>
  <ScaleCrop>false</ScaleCrop>
  <HeadingPairs>
    <vt:vector size="8" baseType="variant">
      <vt:variant>
        <vt:lpstr>已用的字体</vt:lpstr>
      </vt:variant>
      <vt:variant>
        <vt:i4>17</vt:i4>
      </vt:variant>
      <vt:variant>
        <vt:lpstr>主题</vt:lpstr>
      </vt:variant>
      <vt:variant>
        <vt:i4>2</vt:i4>
      </vt:variant>
      <vt:variant>
        <vt:lpstr>嵌入 OLE 服务器</vt:lpstr>
      </vt:variant>
      <vt:variant>
        <vt:i4>6</vt:i4>
      </vt:variant>
      <vt:variant>
        <vt:lpstr>幻灯片标题</vt:lpstr>
      </vt:variant>
      <vt:variant>
        <vt:i4>39</vt:i4>
      </vt:variant>
    </vt:vector>
  </HeadingPairs>
  <TitlesOfParts>
    <vt:vector size="64" baseType="lpstr">
      <vt:lpstr>Arial</vt:lpstr>
      <vt:lpstr>宋体</vt:lpstr>
      <vt:lpstr>Wingdings</vt:lpstr>
      <vt:lpstr>华文中宋</vt:lpstr>
      <vt:lpstr>华文隶书</vt:lpstr>
      <vt:lpstr>楷体</vt:lpstr>
      <vt:lpstr>黑体</vt:lpstr>
      <vt:lpstr>微软雅黑</vt:lpstr>
      <vt:lpstr>华文楷体</vt:lpstr>
      <vt:lpstr>Times New Roman</vt:lpstr>
      <vt:lpstr>Calibri</vt:lpstr>
      <vt:lpstr>Arial Unicode MS</vt:lpstr>
      <vt:lpstr>Calibri Light</vt:lpstr>
      <vt:lpstr>Times New Roman</vt:lpstr>
      <vt:lpstr>Meiryo UI</vt:lpstr>
      <vt:lpstr>Yu Gothic UI</vt:lpstr>
      <vt:lpstr>Segoe UI</vt:lpstr>
      <vt:lpstr>1_Office 主题</vt:lpstr>
      <vt:lpstr>2_Office 主题</vt:lpstr>
      <vt:lpstr>Equation.3</vt:lpstr>
      <vt:lpstr>Equation.3</vt:lpstr>
      <vt:lpstr>Equation.3</vt:lpstr>
      <vt:lpstr>Equation.3</vt:lpstr>
      <vt:lpstr>Equation.3</vt:lpstr>
      <vt:lpstr>Equation.3</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思考与练习</vt:lpstr>
    </vt:vector>
  </TitlesOfParts>
  <Company>微软中国</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微软用户</dc:creator>
  <cp:lastModifiedBy>康Kang</cp:lastModifiedBy>
  <cp:revision>66</cp:revision>
  <dcterms:created xsi:type="dcterms:W3CDTF">2015-12-05T08:51:00Z</dcterms:created>
  <dcterms:modified xsi:type="dcterms:W3CDTF">2025-09-22T01:53:16Z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A92C0DB866CE4B7E98B5991678688F2F_13</vt:lpwstr>
  </property>
  <property fmtid="{D5CDD505-2E9C-101B-9397-08002B2CF9AE}" pid="3" name="KSOProductBuildVer">
    <vt:lpwstr>2052-12.1.0.21915</vt:lpwstr>
  </property>
  <property fmtid="{D5CDD505-2E9C-101B-9397-08002B2CF9AE}" pid="4" name="KSOTemplateUUID">
    <vt:lpwstr>v1.0_mb_46fif/lngfIZSzxymcPcdg==</vt:lpwstr>
  </property>
</Properties>
</file>